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72" r:id="rId2"/>
    <p:sldMasterId id="2147483996" r:id="rId3"/>
    <p:sldMasterId id="2147484008" r:id="rId4"/>
    <p:sldMasterId id="2147484044" r:id="rId5"/>
  </p:sldMasterIdLst>
  <p:notesMasterIdLst>
    <p:notesMasterId r:id="rId44"/>
  </p:notesMasterIdLst>
  <p:handoutMasterIdLst>
    <p:handoutMasterId r:id="rId45"/>
  </p:handoutMasterIdLst>
  <p:sldIdLst>
    <p:sldId id="256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83" r:id="rId16"/>
    <p:sldId id="346" r:id="rId17"/>
    <p:sldId id="347" r:id="rId18"/>
    <p:sldId id="337" r:id="rId19"/>
    <p:sldId id="348" r:id="rId20"/>
    <p:sldId id="334" r:id="rId21"/>
    <p:sldId id="339" r:id="rId22"/>
    <p:sldId id="363" r:id="rId23"/>
    <p:sldId id="350" r:id="rId24"/>
    <p:sldId id="351" r:id="rId25"/>
    <p:sldId id="352" r:id="rId26"/>
    <p:sldId id="357" r:id="rId27"/>
    <p:sldId id="360" r:id="rId28"/>
    <p:sldId id="359" r:id="rId29"/>
    <p:sldId id="369" r:id="rId30"/>
    <p:sldId id="365" r:id="rId31"/>
    <p:sldId id="368" r:id="rId32"/>
    <p:sldId id="370" r:id="rId33"/>
    <p:sldId id="366" r:id="rId34"/>
    <p:sldId id="367" r:id="rId35"/>
    <p:sldId id="353" r:id="rId36"/>
    <p:sldId id="354" r:id="rId37"/>
    <p:sldId id="371" r:id="rId38"/>
    <p:sldId id="372" r:id="rId39"/>
    <p:sldId id="373" r:id="rId40"/>
    <p:sldId id="341" r:id="rId41"/>
    <p:sldId id="375" r:id="rId42"/>
    <p:sldId id="374" r:id="rId43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18" autoAdjust="0"/>
  </p:normalViewPr>
  <p:slideViewPr>
    <p:cSldViewPr>
      <p:cViewPr varScale="1">
        <p:scale>
          <a:sx n="81" d="100"/>
          <a:sy n="81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E3700-F7C7-4AF1-9B95-2CCF260DDA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488826-E811-4873-8C42-89554159A65D}">
      <dgm:prSet phldrT="[Texto]" custT="1"/>
      <dgm:spPr/>
      <dgm:t>
        <a:bodyPr/>
        <a:lstStyle/>
        <a:p>
          <a:r>
            <a:rPr lang="pt-BR" sz="2400" b="1" dirty="0"/>
            <a:t>Atenção Básica em Saúde</a:t>
          </a:r>
          <a:endParaRPr lang="pt-BR" sz="2400" dirty="0"/>
        </a:p>
      </dgm:t>
    </dgm:pt>
    <dgm:pt modelId="{06FE15C0-ED61-49BF-B59A-35BD5EDFAB4D}" type="parTrans" cxnId="{12167855-EA7F-4253-9A07-C55A4882B4F0}">
      <dgm:prSet/>
      <dgm:spPr/>
      <dgm:t>
        <a:bodyPr/>
        <a:lstStyle/>
        <a:p>
          <a:endParaRPr lang="pt-BR"/>
        </a:p>
      </dgm:t>
    </dgm:pt>
    <dgm:pt modelId="{E8C6BAEB-79E6-4150-BD5F-41741B26675B}" type="sibTrans" cxnId="{12167855-EA7F-4253-9A07-C55A4882B4F0}">
      <dgm:prSet/>
      <dgm:spPr/>
      <dgm:t>
        <a:bodyPr/>
        <a:lstStyle/>
        <a:p>
          <a:endParaRPr lang="pt-BR"/>
        </a:p>
      </dgm:t>
    </dgm:pt>
    <dgm:pt modelId="{AA396980-6138-4988-B4EB-1526CC958C42}">
      <dgm:prSet phldrT="[Texto]" custT="1"/>
      <dgm:spPr/>
      <dgm:t>
        <a:bodyPr/>
        <a:lstStyle/>
        <a:p>
          <a:r>
            <a:rPr lang="pt-BR" sz="1600" dirty="0"/>
            <a:t>Unidade Básica de </a:t>
          </a:r>
          <a:r>
            <a:rPr lang="pt-BR" sz="1600" dirty="0" smtClean="0"/>
            <a:t>Saúde;</a:t>
          </a:r>
          <a:endParaRPr lang="pt-BR" sz="1600" dirty="0"/>
        </a:p>
      </dgm:t>
    </dgm:pt>
    <dgm:pt modelId="{BFB3A41B-0CA7-413F-9DC7-0C982595E436}" type="parTrans" cxnId="{D682F174-069F-4AF2-B766-B07251BC0861}">
      <dgm:prSet/>
      <dgm:spPr/>
      <dgm:t>
        <a:bodyPr/>
        <a:lstStyle/>
        <a:p>
          <a:endParaRPr lang="pt-BR"/>
        </a:p>
      </dgm:t>
    </dgm:pt>
    <dgm:pt modelId="{904BC882-5758-4C46-8B78-5A82A2E85040}" type="sibTrans" cxnId="{D682F174-069F-4AF2-B766-B07251BC0861}">
      <dgm:prSet/>
      <dgm:spPr/>
      <dgm:t>
        <a:bodyPr/>
        <a:lstStyle/>
        <a:p>
          <a:endParaRPr lang="pt-BR"/>
        </a:p>
      </dgm:t>
    </dgm:pt>
    <dgm:pt modelId="{71290F24-2E05-4A7D-B0E5-B59E98B36DCB}">
      <dgm:prSet phldrT="[Texto]" custT="1"/>
      <dgm:spPr/>
      <dgm:t>
        <a:bodyPr/>
        <a:lstStyle/>
        <a:p>
          <a:r>
            <a:rPr lang="pt-BR" sz="2400" b="1" dirty="0"/>
            <a:t>Atenção Psicossocial </a:t>
          </a:r>
          <a:endParaRPr lang="pt-BR" sz="2400" dirty="0">
            <a:solidFill>
              <a:schemeClr val="bg1"/>
            </a:solidFill>
          </a:endParaRPr>
        </a:p>
      </dgm:t>
    </dgm:pt>
    <dgm:pt modelId="{89F4284E-3852-42A3-A315-F45644F4CAA9}" type="parTrans" cxnId="{A803C0ED-4CB2-4884-A29A-7BBC96DEB61A}">
      <dgm:prSet/>
      <dgm:spPr/>
      <dgm:t>
        <a:bodyPr/>
        <a:lstStyle/>
        <a:p>
          <a:endParaRPr lang="pt-BR"/>
        </a:p>
      </dgm:t>
    </dgm:pt>
    <dgm:pt modelId="{BF50890B-38AD-4EED-BB86-E462925822F6}" type="sibTrans" cxnId="{A803C0ED-4CB2-4884-A29A-7BBC96DEB61A}">
      <dgm:prSet/>
      <dgm:spPr/>
      <dgm:t>
        <a:bodyPr/>
        <a:lstStyle/>
        <a:p>
          <a:endParaRPr lang="pt-BR"/>
        </a:p>
      </dgm:t>
    </dgm:pt>
    <dgm:pt modelId="{AF191DD4-C1B0-4D8C-B948-4397DCF9F415}">
      <dgm:prSet phldrT="[Texto]" custT="1"/>
      <dgm:spPr/>
      <dgm:t>
        <a:bodyPr/>
        <a:lstStyle/>
        <a:p>
          <a:r>
            <a:rPr lang="pt-BR" sz="2400" b="1" dirty="0"/>
            <a:t>Atenção de Urgência e Emergência</a:t>
          </a:r>
          <a:endParaRPr lang="pt-BR" sz="2400" dirty="0"/>
        </a:p>
      </dgm:t>
    </dgm:pt>
    <dgm:pt modelId="{424585AB-75AF-4A91-A136-0978FD9C8007}" type="parTrans" cxnId="{2A7CA008-4222-47B0-9342-6AA64E65B8DA}">
      <dgm:prSet/>
      <dgm:spPr/>
      <dgm:t>
        <a:bodyPr/>
        <a:lstStyle/>
        <a:p>
          <a:endParaRPr lang="pt-BR"/>
        </a:p>
      </dgm:t>
    </dgm:pt>
    <dgm:pt modelId="{C7725314-F796-4873-82AE-A587CC5B82DB}" type="sibTrans" cxnId="{2A7CA008-4222-47B0-9342-6AA64E65B8DA}">
      <dgm:prSet/>
      <dgm:spPr/>
      <dgm:t>
        <a:bodyPr/>
        <a:lstStyle/>
        <a:p>
          <a:endParaRPr lang="pt-BR"/>
        </a:p>
      </dgm:t>
    </dgm:pt>
    <dgm:pt modelId="{6CF46295-B682-4D95-AF69-E8FA330F8C09}">
      <dgm:prSet phldrT="[Texto]" custT="1"/>
      <dgm:spPr/>
      <dgm:t>
        <a:bodyPr/>
        <a:lstStyle/>
        <a:p>
          <a:r>
            <a:rPr lang="pt-BR" sz="1600" dirty="0"/>
            <a:t>SAMU </a:t>
          </a:r>
          <a:r>
            <a:rPr lang="pt-BR" sz="1600" dirty="0" smtClean="0"/>
            <a:t>192;</a:t>
          </a:r>
          <a:endParaRPr lang="pt-BR" sz="1600" dirty="0"/>
        </a:p>
      </dgm:t>
    </dgm:pt>
    <dgm:pt modelId="{76D51528-7EA6-4916-8F10-E435F006371B}" type="parTrans" cxnId="{CDD345BC-0D3A-4BE5-B71C-867777277DEE}">
      <dgm:prSet/>
      <dgm:spPr/>
      <dgm:t>
        <a:bodyPr/>
        <a:lstStyle/>
        <a:p>
          <a:endParaRPr lang="pt-BR"/>
        </a:p>
      </dgm:t>
    </dgm:pt>
    <dgm:pt modelId="{5940C8A2-D082-480B-94A0-B982F6BA785B}" type="sibTrans" cxnId="{CDD345BC-0D3A-4BE5-B71C-867777277DEE}">
      <dgm:prSet/>
      <dgm:spPr/>
      <dgm:t>
        <a:bodyPr/>
        <a:lstStyle/>
        <a:p>
          <a:endParaRPr lang="pt-BR"/>
        </a:p>
      </dgm:t>
    </dgm:pt>
    <dgm:pt modelId="{03DF788F-00B7-47B5-A314-6D80C0088CA5}">
      <dgm:prSet phldrT="[Texto]" custT="1"/>
      <dgm:spPr/>
      <dgm:t>
        <a:bodyPr/>
        <a:lstStyle/>
        <a:p>
          <a:r>
            <a:rPr lang="pt-BR" sz="2400" b="1" dirty="0"/>
            <a:t>Atenção Residencial de Caráter Transitório</a:t>
          </a:r>
          <a:endParaRPr lang="pt-BR" sz="2400" dirty="0"/>
        </a:p>
      </dgm:t>
    </dgm:pt>
    <dgm:pt modelId="{C906E68A-78BD-4AC7-8988-9008F5DB73BA}" type="parTrans" cxnId="{251DCFAE-5CD9-4C82-B7E2-E94E8FB8C01C}">
      <dgm:prSet/>
      <dgm:spPr/>
      <dgm:t>
        <a:bodyPr/>
        <a:lstStyle/>
        <a:p>
          <a:endParaRPr lang="pt-BR"/>
        </a:p>
      </dgm:t>
    </dgm:pt>
    <dgm:pt modelId="{8989EDE9-8778-4432-8D87-BF4E6E1D47E2}" type="sibTrans" cxnId="{251DCFAE-5CD9-4C82-B7E2-E94E8FB8C01C}">
      <dgm:prSet/>
      <dgm:spPr/>
      <dgm:t>
        <a:bodyPr/>
        <a:lstStyle/>
        <a:p>
          <a:endParaRPr lang="pt-BR"/>
        </a:p>
      </dgm:t>
    </dgm:pt>
    <dgm:pt modelId="{8D80AD2A-B5AF-484D-A2A8-FADE76872D1F}">
      <dgm:prSet phldrT="[Texto]" custT="1"/>
      <dgm:spPr/>
      <dgm:t>
        <a:bodyPr/>
        <a:lstStyle/>
        <a:p>
          <a:r>
            <a:rPr lang="pt-BR" sz="2400" b="1"/>
            <a:t>Atenção Hospitalar</a:t>
          </a:r>
          <a:endParaRPr lang="pt-BR" sz="2400"/>
        </a:p>
      </dgm:t>
    </dgm:pt>
    <dgm:pt modelId="{ABE487F1-C4D1-4A19-A69B-A29071EC2F2B}" type="parTrans" cxnId="{24FDC0BC-AE6A-4F4D-8339-7040060AEA03}">
      <dgm:prSet/>
      <dgm:spPr/>
      <dgm:t>
        <a:bodyPr/>
        <a:lstStyle/>
        <a:p>
          <a:endParaRPr lang="pt-BR"/>
        </a:p>
      </dgm:t>
    </dgm:pt>
    <dgm:pt modelId="{9C3B4F10-1EF3-45E6-BFFC-2232D9F4C52A}" type="sibTrans" cxnId="{24FDC0BC-AE6A-4F4D-8339-7040060AEA03}">
      <dgm:prSet/>
      <dgm:spPr/>
      <dgm:t>
        <a:bodyPr/>
        <a:lstStyle/>
        <a:p>
          <a:endParaRPr lang="pt-BR"/>
        </a:p>
      </dgm:t>
    </dgm:pt>
    <dgm:pt modelId="{8CCA63FB-0A58-4943-A072-03E171468DEE}">
      <dgm:prSet custT="1"/>
      <dgm:spPr/>
      <dgm:t>
        <a:bodyPr/>
        <a:lstStyle/>
        <a:p>
          <a:r>
            <a:rPr lang="pt-BR" sz="1600" dirty="0" smtClean="0"/>
            <a:t>Unidade de Acolhimento;</a:t>
          </a:r>
          <a:endParaRPr lang="pt-BR" sz="1600" dirty="0"/>
        </a:p>
      </dgm:t>
    </dgm:pt>
    <dgm:pt modelId="{D21CC871-6099-40EE-9CFA-278CFB8E782D}" type="parTrans" cxnId="{49C9308F-484F-475C-B402-4627FF3690DD}">
      <dgm:prSet/>
      <dgm:spPr/>
      <dgm:t>
        <a:bodyPr/>
        <a:lstStyle/>
        <a:p>
          <a:endParaRPr lang="pt-BR"/>
        </a:p>
      </dgm:t>
    </dgm:pt>
    <dgm:pt modelId="{0AF35F4F-3CC2-45AF-8E05-BE0C93560FB9}" type="sibTrans" cxnId="{49C9308F-484F-475C-B402-4627FF3690DD}">
      <dgm:prSet/>
      <dgm:spPr/>
      <dgm:t>
        <a:bodyPr/>
        <a:lstStyle/>
        <a:p>
          <a:endParaRPr lang="pt-BR"/>
        </a:p>
      </dgm:t>
    </dgm:pt>
    <dgm:pt modelId="{AA191892-2DA3-4C45-A1EF-7BF6354E464E}">
      <dgm:prSet custT="1"/>
      <dgm:spPr/>
      <dgm:t>
        <a:bodyPr/>
        <a:lstStyle/>
        <a:p>
          <a:r>
            <a:rPr lang="pt-BR" sz="1600" dirty="0" smtClean="0"/>
            <a:t>Leitos de saúde mental em Hospital Geral.</a:t>
          </a:r>
          <a:endParaRPr lang="pt-BR" sz="1000" dirty="0"/>
        </a:p>
      </dgm:t>
    </dgm:pt>
    <dgm:pt modelId="{8F377A78-4DDA-433A-B740-CF963A2E37A7}" type="parTrans" cxnId="{B21E638E-0D57-4FC0-9D8B-9B318B73E2E9}">
      <dgm:prSet/>
      <dgm:spPr/>
      <dgm:t>
        <a:bodyPr/>
        <a:lstStyle/>
        <a:p>
          <a:endParaRPr lang="pt-BR"/>
        </a:p>
      </dgm:t>
    </dgm:pt>
    <dgm:pt modelId="{4577309F-5713-496A-A5CB-2C51B0415AAB}" type="sibTrans" cxnId="{B21E638E-0D57-4FC0-9D8B-9B318B73E2E9}">
      <dgm:prSet/>
      <dgm:spPr/>
      <dgm:t>
        <a:bodyPr/>
        <a:lstStyle/>
        <a:p>
          <a:endParaRPr lang="pt-BR"/>
        </a:p>
      </dgm:t>
    </dgm:pt>
    <dgm:pt modelId="{6B2E00EC-C2C1-40E0-B70E-5396DFF32DD7}">
      <dgm:prSet custT="1"/>
      <dgm:spPr/>
      <dgm:t>
        <a:bodyPr/>
        <a:lstStyle/>
        <a:p>
          <a:r>
            <a:rPr lang="pt-BR" sz="1600" dirty="0"/>
            <a:t>Serviço de Atenção em Regime </a:t>
          </a:r>
          <a:r>
            <a:rPr lang="pt-BR" sz="1600" dirty="0" smtClean="0"/>
            <a:t>Residencial </a:t>
          </a:r>
          <a:r>
            <a:rPr lang="pt-BR" sz="1600" dirty="0" err="1" smtClean="0"/>
            <a:t>CT´s</a:t>
          </a:r>
          <a:r>
            <a:rPr lang="pt-BR" sz="1600" dirty="0" smtClean="0"/>
            <a:t>.</a:t>
          </a:r>
          <a:endParaRPr lang="pt-BR" sz="1600" dirty="0"/>
        </a:p>
      </dgm:t>
    </dgm:pt>
    <dgm:pt modelId="{9DB96580-15A4-49D2-89CF-B088669F5A9B}" type="parTrans" cxnId="{10715588-F095-4A9A-813F-02FE408FF899}">
      <dgm:prSet/>
      <dgm:spPr/>
      <dgm:t>
        <a:bodyPr/>
        <a:lstStyle/>
        <a:p>
          <a:endParaRPr lang="pt-BR"/>
        </a:p>
      </dgm:t>
    </dgm:pt>
    <dgm:pt modelId="{6E811F5C-75F7-4F2E-867F-239B9E3F55C3}" type="sibTrans" cxnId="{10715588-F095-4A9A-813F-02FE408FF899}">
      <dgm:prSet/>
      <dgm:spPr/>
      <dgm:t>
        <a:bodyPr/>
        <a:lstStyle/>
        <a:p>
          <a:endParaRPr lang="pt-BR"/>
        </a:p>
      </dgm:t>
    </dgm:pt>
    <dgm:pt modelId="{0453401F-E4AD-4533-9C40-B3E2038E48C2}">
      <dgm:prSet phldrT="[Texto]" custT="1"/>
      <dgm:spPr/>
      <dgm:t>
        <a:bodyPr/>
        <a:lstStyle/>
        <a:p>
          <a:r>
            <a:rPr lang="pt-BR" sz="1600" dirty="0"/>
            <a:t>UPA 24 horas e portas hospitalares de atenção à urgência/pronto socorro, Unidades Básicas de </a:t>
          </a:r>
          <a:r>
            <a:rPr lang="pt-BR" sz="1600" dirty="0" smtClean="0"/>
            <a:t>Saúde.</a:t>
          </a:r>
          <a:endParaRPr lang="pt-BR" sz="1600" dirty="0"/>
        </a:p>
      </dgm:t>
    </dgm:pt>
    <dgm:pt modelId="{64C9CF74-01B7-46D5-9093-F94A19915332}" type="parTrans" cxnId="{9E6A86F7-9302-4952-A09D-DC4452BBA347}">
      <dgm:prSet/>
      <dgm:spPr/>
      <dgm:t>
        <a:bodyPr/>
        <a:lstStyle/>
        <a:p>
          <a:endParaRPr lang="pt-BR"/>
        </a:p>
      </dgm:t>
    </dgm:pt>
    <dgm:pt modelId="{C61F0F08-EB68-4EF3-9A76-7676CB001405}" type="sibTrans" cxnId="{9E6A86F7-9302-4952-A09D-DC4452BBA347}">
      <dgm:prSet/>
      <dgm:spPr/>
      <dgm:t>
        <a:bodyPr/>
        <a:lstStyle/>
        <a:p>
          <a:endParaRPr lang="pt-BR"/>
        </a:p>
      </dgm:t>
    </dgm:pt>
    <dgm:pt modelId="{DB79D484-918F-4CDA-A81D-F75AE68D079C}">
      <dgm:prSet phldrT="[Texto]" custT="1"/>
      <dgm:spPr/>
      <dgm:t>
        <a:bodyPr/>
        <a:lstStyle/>
        <a:p>
          <a:r>
            <a:rPr lang="pt-BR" sz="1600" dirty="0" smtClean="0"/>
            <a:t>Núcleo </a:t>
          </a:r>
          <a:r>
            <a:rPr lang="pt-BR" sz="1600" dirty="0"/>
            <a:t>de Apoio a Saúde da </a:t>
          </a:r>
          <a:r>
            <a:rPr lang="pt-BR" sz="1600" dirty="0" smtClean="0"/>
            <a:t>Família; </a:t>
          </a:r>
          <a:endParaRPr lang="pt-BR" sz="1600" dirty="0"/>
        </a:p>
      </dgm:t>
    </dgm:pt>
    <dgm:pt modelId="{93A8062D-2D01-413F-80A0-56E4B9802A9E}" type="parTrans" cxnId="{BB500B1F-4BBD-45B9-A18D-FEFA995017D6}">
      <dgm:prSet/>
      <dgm:spPr/>
      <dgm:t>
        <a:bodyPr/>
        <a:lstStyle/>
        <a:p>
          <a:endParaRPr lang="pt-BR"/>
        </a:p>
      </dgm:t>
    </dgm:pt>
    <dgm:pt modelId="{CFE52F98-45F0-49AB-A064-C23282B2EB07}" type="sibTrans" cxnId="{BB500B1F-4BBD-45B9-A18D-FEFA995017D6}">
      <dgm:prSet/>
      <dgm:spPr/>
      <dgm:t>
        <a:bodyPr/>
        <a:lstStyle/>
        <a:p>
          <a:endParaRPr lang="pt-BR"/>
        </a:p>
      </dgm:t>
    </dgm:pt>
    <dgm:pt modelId="{FDBE722B-F916-4E8B-9EA8-47AF3078CDD7}">
      <dgm:prSet phldrT="[Texto]" custT="1"/>
      <dgm:spPr/>
      <dgm:t>
        <a:bodyPr/>
        <a:lstStyle/>
        <a:p>
          <a:r>
            <a:rPr lang="pt-BR" sz="1600" dirty="0"/>
            <a:t>Consultório na </a:t>
          </a:r>
          <a:r>
            <a:rPr lang="pt-BR" sz="1600" dirty="0" smtClean="0"/>
            <a:t>Rua;</a:t>
          </a:r>
          <a:endParaRPr lang="pt-BR" sz="1600" dirty="0"/>
        </a:p>
      </dgm:t>
    </dgm:pt>
    <dgm:pt modelId="{07774B22-021D-473E-B52C-32566F4B5474}" type="parTrans" cxnId="{B04F7ABE-00E8-44C2-870E-D40B5C2743C0}">
      <dgm:prSet/>
      <dgm:spPr/>
      <dgm:t>
        <a:bodyPr/>
        <a:lstStyle/>
        <a:p>
          <a:endParaRPr lang="pt-BR"/>
        </a:p>
      </dgm:t>
    </dgm:pt>
    <dgm:pt modelId="{3EC9EE72-EBE7-4016-898A-2448C6C4DD87}" type="sibTrans" cxnId="{B04F7ABE-00E8-44C2-870E-D40B5C2743C0}">
      <dgm:prSet/>
      <dgm:spPr/>
      <dgm:t>
        <a:bodyPr/>
        <a:lstStyle/>
        <a:p>
          <a:endParaRPr lang="pt-BR"/>
        </a:p>
      </dgm:t>
    </dgm:pt>
    <dgm:pt modelId="{6653394F-F0F5-467E-AE1E-4B1234E9CC8B}">
      <dgm:prSet phldrT="[Texto]" custT="1"/>
      <dgm:spPr/>
      <dgm:t>
        <a:bodyPr/>
        <a:lstStyle/>
        <a:p>
          <a:r>
            <a:rPr lang="pt-BR" sz="1600" dirty="0"/>
            <a:t>Centros de Convivência e </a:t>
          </a:r>
          <a:r>
            <a:rPr lang="pt-BR" sz="1600" dirty="0" smtClean="0"/>
            <a:t>Cultura.</a:t>
          </a:r>
          <a:endParaRPr lang="pt-BR" sz="1600" dirty="0"/>
        </a:p>
      </dgm:t>
    </dgm:pt>
    <dgm:pt modelId="{A8C70E4A-7EAC-4AF5-879B-2F2D861FED19}" type="parTrans" cxnId="{3B152754-F1D6-4459-9151-6628B832757A}">
      <dgm:prSet/>
      <dgm:spPr/>
      <dgm:t>
        <a:bodyPr/>
        <a:lstStyle/>
        <a:p>
          <a:endParaRPr lang="pt-BR"/>
        </a:p>
      </dgm:t>
    </dgm:pt>
    <dgm:pt modelId="{A9208DCA-3FF5-45B3-81BD-A9FA1E9D1A4D}" type="sibTrans" cxnId="{3B152754-F1D6-4459-9151-6628B832757A}">
      <dgm:prSet/>
      <dgm:spPr/>
      <dgm:t>
        <a:bodyPr/>
        <a:lstStyle/>
        <a:p>
          <a:endParaRPr lang="pt-BR"/>
        </a:p>
      </dgm:t>
    </dgm:pt>
    <dgm:pt modelId="{DC24CE5C-2484-4510-90F2-300ED37530BE}">
      <dgm:prSet phldrT="[Texto]" custT="1"/>
      <dgm:spPr/>
      <dgm:t>
        <a:bodyPr/>
        <a:lstStyle/>
        <a:p>
          <a:pPr algn="just"/>
          <a:r>
            <a:rPr lang="pt-BR" sz="1600" dirty="0"/>
            <a:t>Centros de Atenção </a:t>
          </a:r>
          <a:r>
            <a:rPr lang="pt-BR" sz="1600" dirty="0" smtClean="0"/>
            <a:t>Psicossocial </a:t>
          </a:r>
          <a:r>
            <a:rPr lang="pt-BR" sz="1600" dirty="0"/>
            <a:t>nas suas diferentes </a:t>
          </a:r>
          <a:r>
            <a:rPr lang="pt-BR" sz="1600" dirty="0" smtClean="0"/>
            <a:t>modalidades.</a:t>
          </a:r>
          <a:r>
            <a:rPr lang="pt-BR" sz="1200" dirty="0" smtClean="0"/>
            <a:t> </a:t>
          </a:r>
          <a:r>
            <a:rPr lang="pt-BR" sz="1600" dirty="0" smtClean="0"/>
            <a:t>Todas as modalidades de CAPS podem atender à população infanto-juvenil, a depender de organização da RAPS no território</a:t>
          </a:r>
          <a:r>
            <a:rPr lang="pt-BR" sz="1200" dirty="0" smtClean="0"/>
            <a:t>.</a:t>
          </a:r>
          <a:endParaRPr lang="pt-BR" sz="1200" dirty="0"/>
        </a:p>
      </dgm:t>
    </dgm:pt>
    <dgm:pt modelId="{95C49B6E-1F63-4F91-BCD6-3DE13CB0F49E}" type="sibTrans" cxnId="{8E8A8B3C-2C93-4DDC-9E9C-5BC0B39D998F}">
      <dgm:prSet/>
      <dgm:spPr/>
      <dgm:t>
        <a:bodyPr/>
        <a:lstStyle/>
        <a:p>
          <a:endParaRPr lang="pt-BR"/>
        </a:p>
      </dgm:t>
    </dgm:pt>
    <dgm:pt modelId="{9AE4CB50-F0EA-46EB-86E6-3E8EF1E3629E}" type="parTrans" cxnId="{8E8A8B3C-2C93-4DDC-9E9C-5BC0B39D998F}">
      <dgm:prSet/>
      <dgm:spPr/>
      <dgm:t>
        <a:bodyPr/>
        <a:lstStyle/>
        <a:p>
          <a:endParaRPr lang="pt-BR"/>
        </a:p>
      </dgm:t>
    </dgm:pt>
    <dgm:pt modelId="{67E446BA-29B3-4F7C-9E26-F488A6B07043}" type="pres">
      <dgm:prSet presAssocID="{2A9E3700-F7C7-4AF1-9B95-2CCF260DDA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75DB54-22D6-4C2A-996C-CEA462F8A774}" type="pres">
      <dgm:prSet presAssocID="{00488826-E811-4873-8C42-89554159A65D}" presName="linNode" presStyleCnt="0"/>
      <dgm:spPr/>
    </dgm:pt>
    <dgm:pt modelId="{1F96BB0B-03D9-4303-B257-C4BCECE2B08A}" type="pres">
      <dgm:prSet presAssocID="{00488826-E811-4873-8C42-89554159A65D}" presName="parentText" presStyleLbl="node1" presStyleIdx="0" presStyleCnt="5" custScaleY="79642" custLinFactNeighborY="-311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D5524B-F3DB-4863-BA76-5534FEE23613}" type="pres">
      <dgm:prSet presAssocID="{00488826-E811-4873-8C42-89554159A65D}" presName="descendantText" presStyleLbl="alignAccFollowNode1" presStyleIdx="0" presStyleCnt="5" custScaleY="94136" custLinFactNeighborX="1004" custLinFactNeighborY="-1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F827CF-BF4A-4BE3-9504-6599F46A468C}" type="pres">
      <dgm:prSet presAssocID="{E8C6BAEB-79E6-4150-BD5F-41741B26675B}" presName="sp" presStyleCnt="0"/>
      <dgm:spPr/>
    </dgm:pt>
    <dgm:pt modelId="{991EDFB5-317A-4BE0-95F9-B09CBAA7806C}" type="pres">
      <dgm:prSet presAssocID="{71290F24-2E05-4A7D-B0E5-B59E98B36DCB}" presName="linNode" presStyleCnt="0"/>
      <dgm:spPr/>
    </dgm:pt>
    <dgm:pt modelId="{CEA9B471-9B42-450B-B0C2-F984D20BB74E}" type="pres">
      <dgm:prSet presAssocID="{71290F24-2E05-4A7D-B0E5-B59E98B36DCB}" presName="parentText" presStyleLbl="node1" presStyleIdx="1" presStyleCnt="5" custScaleY="72965" custLinFactNeighborY="-409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126665-3369-4DF1-BC19-3E42DEAC4E7E}" type="pres">
      <dgm:prSet presAssocID="{71290F24-2E05-4A7D-B0E5-B59E98B36DCB}" presName="descendantText" presStyleLbl="alignAccFollowNode1" presStyleIdx="1" presStyleCnt="5" custScaleY="84672" custLinFactNeighborX="3344" custLinFactNeighborY="54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F620DB-F37E-4C6A-8860-4D984593FC74}" type="pres">
      <dgm:prSet presAssocID="{BF50890B-38AD-4EED-BB86-E462925822F6}" presName="sp" presStyleCnt="0"/>
      <dgm:spPr/>
    </dgm:pt>
    <dgm:pt modelId="{C525AE1C-1AE7-4EF0-90EC-2392BBC25680}" type="pres">
      <dgm:prSet presAssocID="{AF191DD4-C1B0-4D8C-B948-4397DCF9F415}" presName="linNode" presStyleCnt="0"/>
      <dgm:spPr/>
    </dgm:pt>
    <dgm:pt modelId="{7DD5409F-D1AE-4629-B1A5-5C7B316727E0}" type="pres">
      <dgm:prSet presAssocID="{AF191DD4-C1B0-4D8C-B948-4397DCF9F415}" presName="parentText" presStyleLbl="node1" presStyleIdx="2" presStyleCnt="5" custScaleY="82194" custLinFactNeighborY="-634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DAB75D-D16E-4F1B-B262-23A77AC802B6}" type="pres">
      <dgm:prSet presAssocID="{AF191DD4-C1B0-4D8C-B948-4397DCF9F415}" presName="descendantText" presStyleLbl="alignAccFollowNode1" presStyleIdx="2" presStyleCnt="5" custScaleY="79433" custLinFactNeighborX="806" custLinFactNeighborY="-77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45C4D9-9AA9-495C-AC70-B87C2A9E96B7}" type="pres">
      <dgm:prSet presAssocID="{C7725314-F796-4873-82AE-A587CC5B82DB}" presName="sp" presStyleCnt="0"/>
      <dgm:spPr/>
    </dgm:pt>
    <dgm:pt modelId="{887CDFE0-C774-4706-9E6B-53A9E075174F}" type="pres">
      <dgm:prSet presAssocID="{03DF788F-00B7-47B5-A314-6D80C0088CA5}" presName="linNode" presStyleCnt="0"/>
      <dgm:spPr/>
    </dgm:pt>
    <dgm:pt modelId="{EB058391-D307-47D7-80AE-E9932025585C}" type="pres">
      <dgm:prSet presAssocID="{03DF788F-00B7-47B5-A314-6D80C0088CA5}" presName="parentText" presStyleLbl="node1" presStyleIdx="3" presStyleCnt="5" custScaleY="74410" custLinFactNeighborY="-794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B9FB1-3579-4B46-B4FF-5944E5304D5D}" type="pres">
      <dgm:prSet presAssocID="{03DF788F-00B7-47B5-A314-6D80C0088CA5}" presName="descendantText" presStyleLbl="alignAccFollowNode1" presStyleIdx="3" presStyleCnt="5" custScaleY="73843" custLinFactNeighborY="-116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808069-50B1-4674-8B7D-664661F76811}" type="pres">
      <dgm:prSet presAssocID="{8989EDE9-8778-4432-8D87-BF4E6E1D47E2}" presName="sp" presStyleCnt="0"/>
      <dgm:spPr/>
    </dgm:pt>
    <dgm:pt modelId="{3756D3F6-A907-4B73-AEE0-776ED2F2438A}" type="pres">
      <dgm:prSet presAssocID="{8D80AD2A-B5AF-484D-A2A8-FADE76872D1F}" presName="linNode" presStyleCnt="0"/>
      <dgm:spPr/>
    </dgm:pt>
    <dgm:pt modelId="{88CA686B-2E49-4F2A-B022-EDEF3610CBDF}" type="pres">
      <dgm:prSet presAssocID="{8D80AD2A-B5AF-484D-A2A8-FADE76872D1F}" presName="parentText" presStyleLbl="node1" presStyleIdx="4" presStyleCnt="5" custScaleY="66364" custLinFactNeighborY="-955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0DFAC4-8C05-42C9-8A2D-B4C447C843DE}" type="pres">
      <dgm:prSet presAssocID="{8D80AD2A-B5AF-484D-A2A8-FADE76872D1F}" presName="descendantText" presStyleLbl="alignAccFollowNode1" presStyleIdx="4" presStyleCnt="5" custScaleY="67431" custLinFactNeighborY="-141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FDC0BC-AE6A-4F4D-8339-7040060AEA03}" srcId="{2A9E3700-F7C7-4AF1-9B95-2CCF260DDA7D}" destId="{8D80AD2A-B5AF-484D-A2A8-FADE76872D1F}" srcOrd="4" destOrd="0" parTransId="{ABE487F1-C4D1-4A19-A69B-A29071EC2F2B}" sibTransId="{9C3B4F10-1EF3-45E6-BFFC-2232D9F4C52A}"/>
    <dgm:cxn modelId="{D8B181D7-A2B7-4BD2-A4EC-CF942A970A32}" type="presOf" srcId="{2A9E3700-F7C7-4AF1-9B95-2CCF260DDA7D}" destId="{67E446BA-29B3-4F7C-9E26-F488A6B07043}" srcOrd="0" destOrd="0" presId="urn:microsoft.com/office/officeart/2005/8/layout/vList5"/>
    <dgm:cxn modelId="{8501B19E-1593-457D-96D7-1007DAFB373C}" type="presOf" srcId="{03DF788F-00B7-47B5-A314-6D80C0088CA5}" destId="{EB058391-D307-47D7-80AE-E9932025585C}" srcOrd="0" destOrd="0" presId="urn:microsoft.com/office/officeart/2005/8/layout/vList5"/>
    <dgm:cxn modelId="{A1B6BC96-1FBB-45AA-88A0-81C04A07EE3D}" type="presOf" srcId="{8CCA63FB-0A58-4943-A072-03E171468DEE}" destId="{406B9FB1-3579-4B46-B4FF-5944E5304D5D}" srcOrd="0" destOrd="0" presId="urn:microsoft.com/office/officeart/2005/8/layout/vList5"/>
    <dgm:cxn modelId="{9E6A86F7-9302-4952-A09D-DC4452BBA347}" srcId="{AF191DD4-C1B0-4D8C-B948-4397DCF9F415}" destId="{0453401F-E4AD-4533-9C40-B3E2038E48C2}" srcOrd="1" destOrd="0" parTransId="{64C9CF74-01B7-46D5-9093-F94A19915332}" sibTransId="{C61F0F08-EB68-4EF3-9A76-7676CB001405}"/>
    <dgm:cxn modelId="{23B19422-CB36-4A01-B78B-E433D56B5FF8}" type="presOf" srcId="{AA396980-6138-4988-B4EB-1526CC958C42}" destId="{25D5524B-F3DB-4863-BA76-5534FEE23613}" srcOrd="0" destOrd="0" presId="urn:microsoft.com/office/officeart/2005/8/layout/vList5"/>
    <dgm:cxn modelId="{49C9308F-484F-475C-B402-4627FF3690DD}" srcId="{03DF788F-00B7-47B5-A314-6D80C0088CA5}" destId="{8CCA63FB-0A58-4943-A072-03E171468DEE}" srcOrd="0" destOrd="0" parTransId="{D21CC871-6099-40EE-9CFA-278CFB8E782D}" sibTransId="{0AF35F4F-3CC2-45AF-8E05-BE0C93560FB9}"/>
    <dgm:cxn modelId="{0C24197E-0C12-400B-8E1C-B9B8939595E8}" type="presOf" srcId="{71290F24-2E05-4A7D-B0E5-B59E98B36DCB}" destId="{CEA9B471-9B42-450B-B0C2-F984D20BB74E}" srcOrd="0" destOrd="0" presId="urn:microsoft.com/office/officeart/2005/8/layout/vList5"/>
    <dgm:cxn modelId="{BB500B1F-4BBD-45B9-A18D-FEFA995017D6}" srcId="{00488826-E811-4873-8C42-89554159A65D}" destId="{DB79D484-918F-4CDA-A81D-F75AE68D079C}" srcOrd="1" destOrd="0" parTransId="{93A8062D-2D01-413F-80A0-56E4B9802A9E}" sibTransId="{CFE52F98-45F0-49AB-A064-C23282B2EB07}"/>
    <dgm:cxn modelId="{10715588-F095-4A9A-813F-02FE408FF899}" srcId="{03DF788F-00B7-47B5-A314-6D80C0088CA5}" destId="{6B2E00EC-C2C1-40E0-B70E-5396DFF32DD7}" srcOrd="1" destOrd="0" parTransId="{9DB96580-15A4-49D2-89CF-B088669F5A9B}" sibTransId="{6E811F5C-75F7-4F2E-867F-239B9E3F55C3}"/>
    <dgm:cxn modelId="{251DCFAE-5CD9-4C82-B7E2-E94E8FB8C01C}" srcId="{2A9E3700-F7C7-4AF1-9B95-2CCF260DDA7D}" destId="{03DF788F-00B7-47B5-A314-6D80C0088CA5}" srcOrd="3" destOrd="0" parTransId="{C906E68A-78BD-4AC7-8988-9008F5DB73BA}" sibTransId="{8989EDE9-8778-4432-8D87-BF4E6E1D47E2}"/>
    <dgm:cxn modelId="{2BE54FC0-8D22-45D1-B6D9-E5232A6E6ACE}" type="presOf" srcId="{FDBE722B-F916-4E8B-9EA8-47AF3078CDD7}" destId="{25D5524B-F3DB-4863-BA76-5534FEE23613}" srcOrd="0" destOrd="2" presId="urn:microsoft.com/office/officeart/2005/8/layout/vList5"/>
    <dgm:cxn modelId="{8F46948A-E0E5-4F61-A5B1-FC3361B412AC}" type="presOf" srcId="{6653394F-F0F5-467E-AE1E-4B1234E9CC8B}" destId="{25D5524B-F3DB-4863-BA76-5534FEE23613}" srcOrd="0" destOrd="3" presId="urn:microsoft.com/office/officeart/2005/8/layout/vList5"/>
    <dgm:cxn modelId="{32E55216-95CA-4FA8-AA5E-647CA9214CB6}" type="presOf" srcId="{0453401F-E4AD-4533-9C40-B3E2038E48C2}" destId="{8BDAB75D-D16E-4F1B-B262-23A77AC802B6}" srcOrd="0" destOrd="1" presId="urn:microsoft.com/office/officeart/2005/8/layout/vList5"/>
    <dgm:cxn modelId="{12167855-EA7F-4253-9A07-C55A4882B4F0}" srcId="{2A9E3700-F7C7-4AF1-9B95-2CCF260DDA7D}" destId="{00488826-E811-4873-8C42-89554159A65D}" srcOrd="0" destOrd="0" parTransId="{06FE15C0-ED61-49BF-B59A-35BD5EDFAB4D}" sibTransId="{E8C6BAEB-79E6-4150-BD5F-41741B26675B}"/>
    <dgm:cxn modelId="{1EFB02E6-D9BC-4CBD-BA73-518910B69002}" type="presOf" srcId="{AA191892-2DA3-4C45-A1EF-7BF6354E464E}" destId="{1A0DFAC4-8C05-42C9-8A2D-B4C447C843DE}" srcOrd="0" destOrd="0" presId="urn:microsoft.com/office/officeart/2005/8/layout/vList5"/>
    <dgm:cxn modelId="{C40615F7-4942-424E-BDF8-D0551467B292}" type="presOf" srcId="{6CF46295-B682-4D95-AF69-E8FA330F8C09}" destId="{8BDAB75D-D16E-4F1B-B262-23A77AC802B6}" srcOrd="0" destOrd="0" presId="urn:microsoft.com/office/officeart/2005/8/layout/vList5"/>
    <dgm:cxn modelId="{2A7CA008-4222-47B0-9342-6AA64E65B8DA}" srcId="{2A9E3700-F7C7-4AF1-9B95-2CCF260DDA7D}" destId="{AF191DD4-C1B0-4D8C-B948-4397DCF9F415}" srcOrd="2" destOrd="0" parTransId="{424585AB-75AF-4A91-A136-0978FD9C8007}" sibTransId="{C7725314-F796-4873-82AE-A587CC5B82DB}"/>
    <dgm:cxn modelId="{B21E638E-0D57-4FC0-9D8B-9B318B73E2E9}" srcId="{8D80AD2A-B5AF-484D-A2A8-FADE76872D1F}" destId="{AA191892-2DA3-4C45-A1EF-7BF6354E464E}" srcOrd="0" destOrd="0" parTransId="{8F377A78-4DDA-433A-B740-CF963A2E37A7}" sibTransId="{4577309F-5713-496A-A5CB-2C51B0415AAB}"/>
    <dgm:cxn modelId="{C93C04B3-2FDF-46A6-8098-33CBFBEF0381}" type="presOf" srcId="{00488826-E811-4873-8C42-89554159A65D}" destId="{1F96BB0B-03D9-4303-B257-C4BCECE2B08A}" srcOrd="0" destOrd="0" presId="urn:microsoft.com/office/officeart/2005/8/layout/vList5"/>
    <dgm:cxn modelId="{20164FC4-4FC2-4D32-9AEF-45BC350002F8}" type="presOf" srcId="{DC24CE5C-2484-4510-90F2-300ED37530BE}" destId="{61126665-3369-4DF1-BC19-3E42DEAC4E7E}" srcOrd="0" destOrd="0" presId="urn:microsoft.com/office/officeart/2005/8/layout/vList5"/>
    <dgm:cxn modelId="{B04F7ABE-00E8-44C2-870E-D40B5C2743C0}" srcId="{00488826-E811-4873-8C42-89554159A65D}" destId="{FDBE722B-F916-4E8B-9EA8-47AF3078CDD7}" srcOrd="2" destOrd="0" parTransId="{07774B22-021D-473E-B52C-32566F4B5474}" sibTransId="{3EC9EE72-EBE7-4016-898A-2448C6C4DD87}"/>
    <dgm:cxn modelId="{F2FB6516-FB9C-4A32-925D-B7E678363520}" type="presOf" srcId="{6B2E00EC-C2C1-40E0-B70E-5396DFF32DD7}" destId="{406B9FB1-3579-4B46-B4FF-5944E5304D5D}" srcOrd="0" destOrd="1" presId="urn:microsoft.com/office/officeart/2005/8/layout/vList5"/>
    <dgm:cxn modelId="{31578A25-A497-4BD7-92B5-C7E829B89B37}" type="presOf" srcId="{AF191DD4-C1B0-4D8C-B948-4397DCF9F415}" destId="{7DD5409F-D1AE-4629-B1A5-5C7B316727E0}" srcOrd="0" destOrd="0" presId="urn:microsoft.com/office/officeart/2005/8/layout/vList5"/>
    <dgm:cxn modelId="{2A5D9D6A-C413-4C97-8260-EE132BEDAFE1}" type="presOf" srcId="{DB79D484-918F-4CDA-A81D-F75AE68D079C}" destId="{25D5524B-F3DB-4863-BA76-5534FEE23613}" srcOrd="0" destOrd="1" presId="urn:microsoft.com/office/officeart/2005/8/layout/vList5"/>
    <dgm:cxn modelId="{CDD345BC-0D3A-4BE5-B71C-867777277DEE}" srcId="{AF191DD4-C1B0-4D8C-B948-4397DCF9F415}" destId="{6CF46295-B682-4D95-AF69-E8FA330F8C09}" srcOrd="0" destOrd="0" parTransId="{76D51528-7EA6-4916-8F10-E435F006371B}" sibTransId="{5940C8A2-D082-480B-94A0-B982F6BA785B}"/>
    <dgm:cxn modelId="{B2FDEA47-0F37-401F-8259-3444FD0845E3}" type="presOf" srcId="{8D80AD2A-B5AF-484D-A2A8-FADE76872D1F}" destId="{88CA686B-2E49-4F2A-B022-EDEF3610CBDF}" srcOrd="0" destOrd="0" presId="urn:microsoft.com/office/officeart/2005/8/layout/vList5"/>
    <dgm:cxn modelId="{8E8A8B3C-2C93-4DDC-9E9C-5BC0B39D998F}" srcId="{71290F24-2E05-4A7D-B0E5-B59E98B36DCB}" destId="{DC24CE5C-2484-4510-90F2-300ED37530BE}" srcOrd="0" destOrd="0" parTransId="{9AE4CB50-F0EA-46EB-86E6-3E8EF1E3629E}" sibTransId="{95C49B6E-1F63-4F91-BCD6-3DE13CB0F49E}"/>
    <dgm:cxn modelId="{3B152754-F1D6-4459-9151-6628B832757A}" srcId="{00488826-E811-4873-8C42-89554159A65D}" destId="{6653394F-F0F5-467E-AE1E-4B1234E9CC8B}" srcOrd="3" destOrd="0" parTransId="{A8C70E4A-7EAC-4AF5-879B-2F2D861FED19}" sibTransId="{A9208DCA-3FF5-45B3-81BD-A9FA1E9D1A4D}"/>
    <dgm:cxn modelId="{D682F174-069F-4AF2-B766-B07251BC0861}" srcId="{00488826-E811-4873-8C42-89554159A65D}" destId="{AA396980-6138-4988-B4EB-1526CC958C42}" srcOrd="0" destOrd="0" parTransId="{BFB3A41B-0CA7-413F-9DC7-0C982595E436}" sibTransId="{904BC882-5758-4C46-8B78-5A82A2E85040}"/>
    <dgm:cxn modelId="{A803C0ED-4CB2-4884-A29A-7BBC96DEB61A}" srcId="{2A9E3700-F7C7-4AF1-9B95-2CCF260DDA7D}" destId="{71290F24-2E05-4A7D-B0E5-B59E98B36DCB}" srcOrd="1" destOrd="0" parTransId="{89F4284E-3852-42A3-A315-F45644F4CAA9}" sibTransId="{BF50890B-38AD-4EED-BB86-E462925822F6}"/>
    <dgm:cxn modelId="{E0C5A23E-78F1-477D-B56C-4CD64F066A98}" type="presParOf" srcId="{67E446BA-29B3-4F7C-9E26-F488A6B07043}" destId="{7F75DB54-22D6-4C2A-996C-CEA462F8A774}" srcOrd="0" destOrd="0" presId="urn:microsoft.com/office/officeart/2005/8/layout/vList5"/>
    <dgm:cxn modelId="{DE8E80A6-D9F5-493B-964F-0B2A8886CAB6}" type="presParOf" srcId="{7F75DB54-22D6-4C2A-996C-CEA462F8A774}" destId="{1F96BB0B-03D9-4303-B257-C4BCECE2B08A}" srcOrd="0" destOrd="0" presId="urn:microsoft.com/office/officeart/2005/8/layout/vList5"/>
    <dgm:cxn modelId="{BB0EA8BE-C075-4CDB-801D-2E851E328087}" type="presParOf" srcId="{7F75DB54-22D6-4C2A-996C-CEA462F8A774}" destId="{25D5524B-F3DB-4863-BA76-5534FEE23613}" srcOrd="1" destOrd="0" presId="urn:microsoft.com/office/officeart/2005/8/layout/vList5"/>
    <dgm:cxn modelId="{0E1707FF-6259-494B-B82E-3352074249A5}" type="presParOf" srcId="{67E446BA-29B3-4F7C-9E26-F488A6B07043}" destId="{F6F827CF-BF4A-4BE3-9504-6599F46A468C}" srcOrd="1" destOrd="0" presId="urn:microsoft.com/office/officeart/2005/8/layout/vList5"/>
    <dgm:cxn modelId="{06A923D9-2D1A-4024-973F-1A675A27F1A5}" type="presParOf" srcId="{67E446BA-29B3-4F7C-9E26-F488A6B07043}" destId="{991EDFB5-317A-4BE0-95F9-B09CBAA7806C}" srcOrd="2" destOrd="0" presId="urn:microsoft.com/office/officeart/2005/8/layout/vList5"/>
    <dgm:cxn modelId="{7AA6E526-B4BE-452E-B968-5830FF6A3C64}" type="presParOf" srcId="{991EDFB5-317A-4BE0-95F9-B09CBAA7806C}" destId="{CEA9B471-9B42-450B-B0C2-F984D20BB74E}" srcOrd="0" destOrd="0" presId="urn:microsoft.com/office/officeart/2005/8/layout/vList5"/>
    <dgm:cxn modelId="{FF190776-9BB7-4E4A-84A2-F189CB3ADACB}" type="presParOf" srcId="{991EDFB5-317A-4BE0-95F9-B09CBAA7806C}" destId="{61126665-3369-4DF1-BC19-3E42DEAC4E7E}" srcOrd="1" destOrd="0" presId="urn:microsoft.com/office/officeart/2005/8/layout/vList5"/>
    <dgm:cxn modelId="{B034844A-C98D-4DF9-ABB4-669ADA631181}" type="presParOf" srcId="{67E446BA-29B3-4F7C-9E26-F488A6B07043}" destId="{09F620DB-F37E-4C6A-8860-4D984593FC74}" srcOrd="3" destOrd="0" presId="urn:microsoft.com/office/officeart/2005/8/layout/vList5"/>
    <dgm:cxn modelId="{7F1F1DEB-14DF-4F8D-8697-DC31806F2B94}" type="presParOf" srcId="{67E446BA-29B3-4F7C-9E26-F488A6B07043}" destId="{C525AE1C-1AE7-4EF0-90EC-2392BBC25680}" srcOrd="4" destOrd="0" presId="urn:microsoft.com/office/officeart/2005/8/layout/vList5"/>
    <dgm:cxn modelId="{0A06F057-0C22-43D8-9374-9DBD5AF98F98}" type="presParOf" srcId="{C525AE1C-1AE7-4EF0-90EC-2392BBC25680}" destId="{7DD5409F-D1AE-4629-B1A5-5C7B316727E0}" srcOrd="0" destOrd="0" presId="urn:microsoft.com/office/officeart/2005/8/layout/vList5"/>
    <dgm:cxn modelId="{B46C6762-D5D6-40C6-A0B4-3ECB476DF0FB}" type="presParOf" srcId="{C525AE1C-1AE7-4EF0-90EC-2392BBC25680}" destId="{8BDAB75D-D16E-4F1B-B262-23A77AC802B6}" srcOrd="1" destOrd="0" presId="urn:microsoft.com/office/officeart/2005/8/layout/vList5"/>
    <dgm:cxn modelId="{A0466B13-9705-461C-A9CD-926EEEEDF9D5}" type="presParOf" srcId="{67E446BA-29B3-4F7C-9E26-F488A6B07043}" destId="{8145C4D9-9AA9-495C-AC70-B87C2A9E96B7}" srcOrd="5" destOrd="0" presId="urn:microsoft.com/office/officeart/2005/8/layout/vList5"/>
    <dgm:cxn modelId="{2D6603D3-FD5F-4215-A7C5-7884E3EBA9CF}" type="presParOf" srcId="{67E446BA-29B3-4F7C-9E26-F488A6B07043}" destId="{887CDFE0-C774-4706-9E6B-53A9E075174F}" srcOrd="6" destOrd="0" presId="urn:microsoft.com/office/officeart/2005/8/layout/vList5"/>
    <dgm:cxn modelId="{99E8AB4B-EF9F-41F3-A084-AA9757D2125C}" type="presParOf" srcId="{887CDFE0-C774-4706-9E6B-53A9E075174F}" destId="{EB058391-D307-47D7-80AE-E9932025585C}" srcOrd="0" destOrd="0" presId="urn:microsoft.com/office/officeart/2005/8/layout/vList5"/>
    <dgm:cxn modelId="{C8040319-066B-477D-BFBB-FCFEACCE5926}" type="presParOf" srcId="{887CDFE0-C774-4706-9E6B-53A9E075174F}" destId="{406B9FB1-3579-4B46-B4FF-5944E5304D5D}" srcOrd="1" destOrd="0" presId="urn:microsoft.com/office/officeart/2005/8/layout/vList5"/>
    <dgm:cxn modelId="{4BA5753C-B1CA-4ED0-8076-8A744130E0DA}" type="presParOf" srcId="{67E446BA-29B3-4F7C-9E26-F488A6B07043}" destId="{D3808069-50B1-4674-8B7D-664661F76811}" srcOrd="7" destOrd="0" presId="urn:microsoft.com/office/officeart/2005/8/layout/vList5"/>
    <dgm:cxn modelId="{1D8284F4-85C6-4998-8135-DCF11E316C7A}" type="presParOf" srcId="{67E446BA-29B3-4F7C-9E26-F488A6B07043}" destId="{3756D3F6-A907-4B73-AEE0-776ED2F2438A}" srcOrd="8" destOrd="0" presId="urn:microsoft.com/office/officeart/2005/8/layout/vList5"/>
    <dgm:cxn modelId="{DCF6056E-A412-4C17-A6FE-16B3CEC6E6CA}" type="presParOf" srcId="{3756D3F6-A907-4B73-AEE0-776ED2F2438A}" destId="{88CA686B-2E49-4F2A-B022-EDEF3610CBDF}" srcOrd="0" destOrd="0" presId="urn:microsoft.com/office/officeart/2005/8/layout/vList5"/>
    <dgm:cxn modelId="{A79274A3-CBE9-4B36-A384-9BB3976E9E1E}" type="presParOf" srcId="{3756D3F6-A907-4B73-AEE0-776ED2F2438A}" destId="{1A0DFAC4-8C05-42C9-8A2D-B4C447C843D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698E88-4043-4DEA-9859-A60A331FB306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53CEE980-43D4-4C3F-B8C9-5627E41EFD1B}">
      <dgm:prSet phldrT="[Texto]" custT="1"/>
      <dgm:spPr/>
      <dgm:t>
        <a:bodyPr/>
        <a:lstStyle/>
        <a:p>
          <a:r>
            <a:rPr lang="pt-BR" sz="2300" dirty="0" smtClean="0">
              <a:latin typeface="Arial" pitchFamily="34" charset="0"/>
              <a:cs typeface="Arial" pitchFamily="34" charset="0"/>
            </a:rPr>
            <a:t>Garantir e promover a atenção integral à saúde de adolescentes internados em USE</a:t>
          </a:r>
          <a:endParaRPr lang="pt-BR" sz="2300" dirty="0"/>
        </a:p>
      </dgm:t>
    </dgm:pt>
    <dgm:pt modelId="{82FCBC8F-AE18-43EA-B785-B47316305BA5}" type="parTrans" cxnId="{E911DF84-24E1-4B1A-AF4D-0416D7B037B2}">
      <dgm:prSet/>
      <dgm:spPr/>
      <dgm:t>
        <a:bodyPr/>
        <a:lstStyle/>
        <a:p>
          <a:endParaRPr lang="pt-BR"/>
        </a:p>
      </dgm:t>
    </dgm:pt>
    <dgm:pt modelId="{561CB1A0-B47A-4919-A752-6A71E6E5093A}" type="sibTrans" cxnId="{E911DF84-24E1-4B1A-AF4D-0416D7B037B2}">
      <dgm:prSet/>
      <dgm:spPr/>
      <dgm:t>
        <a:bodyPr/>
        <a:lstStyle/>
        <a:p>
          <a:endParaRPr lang="pt-BR"/>
        </a:p>
      </dgm:t>
    </dgm:pt>
    <dgm:pt modelId="{46FE5932-701E-4BF5-AA31-D5E11C20EAC1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3221B1A4-AD20-4974-8D1A-911420BBB5AA}" type="parTrans" cxnId="{8C10E432-BDC3-47BE-8D86-B387A596B9F4}">
      <dgm:prSet/>
      <dgm:spPr/>
      <dgm:t>
        <a:bodyPr/>
        <a:lstStyle/>
        <a:p>
          <a:endParaRPr lang="pt-BR"/>
        </a:p>
      </dgm:t>
    </dgm:pt>
    <dgm:pt modelId="{3D6AA3EF-E4E5-4CF3-A250-1F4D8F308A77}" type="sibTrans" cxnId="{8C10E432-BDC3-47BE-8D86-B387A596B9F4}">
      <dgm:prSet/>
      <dgm:spPr/>
      <dgm:t>
        <a:bodyPr/>
        <a:lstStyle/>
        <a:p>
          <a:endParaRPr lang="pt-BR"/>
        </a:p>
      </dgm:t>
    </dgm:pt>
    <dgm:pt modelId="{0C11F54E-C295-4612-8DDE-44B57A0A01FD}">
      <dgm:prSet phldrT="[Texto]" custT="1"/>
      <dgm:spPr/>
      <dgm:t>
        <a:bodyPr/>
        <a:lstStyle/>
        <a:p>
          <a:r>
            <a:rPr lang="pt-BR" sz="2400" dirty="0" smtClean="0">
              <a:latin typeface="Arial" pitchFamily="34" charset="0"/>
              <a:cs typeface="Arial" pitchFamily="34" charset="0"/>
            </a:rPr>
            <a:t>Organizar os serviços de saúde dentro dos princípios do SUS e do SINASE</a:t>
          </a:r>
          <a:endParaRPr lang="pt-BR" sz="2400" dirty="0"/>
        </a:p>
      </dgm:t>
    </dgm:pt>
    <dgm:pt modelId="{C4D25BF5-AD75-4172-AA85-E091A3241575}" type="parTrans" cxnId="{E07B9E4A-2FA8-40C7-8CBF-37CDE2C17F01}">
      <dgm:prSet/>
      <dgm:spPr/>
      <dgm:t>
        <a:bodyPr/>
        <a:lstStyle/>
        <a:p>
          <a:endParaRPr lang="pt-BR"/>
        </a:p>
      </dgm:t>
    </dgm:pt>
    <dgm:pt modelId="{957DDA53-37FE-4045-B172-D914EE773C55}" type="sibTrans" cxnId="{E07B9E4A-2FA8-40C7-8CBF-37CDE2C17F01}">
      <dgm:prSet/>
      <dgm:spPr/>
      <dgm:t>
        <a:bodyPr/>
        <a:lstStyle/>
        <a:p>
          <a:endParaRPr lang="pt-BR"/>
        </a:p>
      </dgm:t>
    </dgm:pt>
    <dgm:pt modelId="{C72727B0-85F6-4882-ACB9-7CCC9B7A2940}">
      <dgm:prSet phldrT="[Texto]"/>
      <dgm:spPr>
        <a:solidFill>
          <a:srgbClr val="068409"/>
        </a:solidFill>
      </dgm:spPr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75445B01-983E-4552-BD15-A2FE65A117BE}" type="parTrans" cxnId="{1F36D4D5-845F-410C-ADD4-06738120651A}">
      <dgm:prSet/>
      <dgm:spPr/>
      <dgm:t>
        <a:bodyPr/>
        <a:lstStyle/>
        <a:p>
          <a:endParaRPr lang="pt-BR"/>
        </a:p>
      </dgm:t>
    </dgm:pt>
    <dgm:pt modelId="{F6CE0B44-6CBE-4C4F-8657-9B84A7349311}" type="sibTrans" cxnId="{1F36D4D5-845F-410C-ADD4-06738120651A}">
      <dgm:prSet/>
      <dgm:spPr/>
      <dgm:t>
        <a:bodyPr/>
        <a:lstStyle/>
        <a:p>
          <a:endParaRPr lang="pt-BR"/>
        </a:p>
      </dgm:t>
    </dgm:pt>
    <dgm:pt modelId="{355CAD8F-A8CE-454C-81B7-F89DDCAB43C8}">
      <dgm:prSet phldrT="[Texto]" custT="1"/>
      <dgm:spPr/>
      <dgm:t>
        <a:bodyPr/>
        <a:lstStyle/>
        <a:p>
          <a:r>
            <a:rPr lang="pt-BR" sz="2200" dirty="0" smtClean="0">
              <a:latin typeface="Arial" pitchFamily="34" charset="0"/>
              <a:cs typeface="Arial" pitchFamily="34" charset="0"/>
            </a:rPr>
            <a:t>Desenvolver ações de promoção da saúde, prevenção de agravos e doenças e recuperação da saúde</a:t>
          </a:r>
          <a:endParaRPr lang="pt-BR" sz="2200" dirty="0"/>
        </a:p>
      </dgm:t>
    </dgm:pt>
    <dgm:pt modelId="{B44F932C-ED7A-443F-AFCC-3DCA550C37CB}" type="parTrans" cxnId="{114977F7-54DC-46FC-9B40-09F9EBC295B6}">
      <dgm:prSet/>
      <dgm:spPr/>
      <dgm:t>
        <a:bodyPr/>
        <a:lstStyle/>
        <a:p>
          <a:endParaRPr lang="pt-BR"/>
        </a:p>
      </dgm:t>
    </dgm:pt>
    <dgm:pt modelId="{3E6171AC-AEBF-4518-95B3-9F52EEB9F181}" type="sibTrans" cxnId="{114977F7-54DC-46FC-9B40-09F9EBC295B6}">
      <dgm:prSet/>
      <dgm:spPr/>
      <dgm:t>
        <a:bodyPr/>
        <a:lstStyle/>
        <a:p>
          <a:endParaRPr lang="pt-BR"/>
        </a:p>
      </dgm:t>
    </dgm:pt>
    <dgm:pt modelId="{8DF8775C-343D-4AD2-B1AF-16BCB1D61E4C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smtClean="0"/>
            <a:t>1</a:t>
          </a:r>
          <a:endParaRPr lang="pt-BR" dirty="0"/>
        </a:p>
      </dgm:t>
    </dgm:pt>
    <dgm:pt modelId="{E0FEC306-279C-48F0-8267-0740544F2C30}" type="sibTrans" cxnId="{AD318ACF-04C3-4C37-909A-AA70D955E483}">
      <dgm:prSet/>
      <dgm:spPr/>
      <dgm:t>
        <a:bodyPr/>
        <a:lstStyle/>
        <a:p>
          <a:endParaRPr lang="pt-BR"/>
        </a:p>
      </dgm:t>
    </dgm:pt>
    <dgm:pt modelId="{BB78F362-7B38-4E2B-BC0D-0E9A71F241D1}" type="parTrans" cxnId="{AD318ACF-04C3-4C37-909A-AA70D955E483}">
      <dgm:prSet/>
      <dgm:spPr/>
      <dgm:t>
        <a:bodyPr/>
        <a:lstStyle/>
        <a:p>
          <a:endParaRPr lang="pt-BR"/>
        </a:p>
      </dgm:t>
    </dgm:pt>
    <dgm:pt modelId="{0DE9B710-19F5-FC40-B9D8-69865C108B27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D0EB18FC-6B81-CD48-9EF8-98FF2D8D18B9}" type="parTrans" cxnId="{F0B044DF-4494-D04E-9C08-CA0FEC779BF0}">
      <dgm:prSet/>
      <dgm:spPr/>
      <dgm:t>
        <a:bodyPr/>
        <a:lstStyle/>
        <a:p>
          <a:endParaRPr lang="en-US"/>
        </a:p>
      </dgm:t>
    </dgm:pt>
    <dgm:pt modelId="{B4943B69-49B0-0841-B948-526C238B30E8}" type="sibTrans" cxnId="{F0B044DF-4494-D04E-9C08-CA0FEC779BF0}">
      <dgm:prSet/>
      <dgm:spPr/>
      <dgm:t>
        <a:bodyPr/>
        <a:lstStyle/>
        <a:p>
          <a:endParaRPr lang="en-US"/>
        </a:p>
      </dgm:t>
    </dgm:pt>
    <dgm:pt modelId="{BCC4B968-E094-B24E-A621-19A8F0AAAAD1}">
      <dgm:prSet custT="1"/>
      <dgm:spPr/>
      <dgm:t>
        <a:bodyPr/>
        <a:lstStyle/>
        <a:p>
          <a:r>
            <a:rPr lang="en-US" sz="2400" dirty="0" err="1" smtClean="0">
              <a:latin typeface="Arial"/>
              <a:cs typeface="Arial"/>
            </a:rPr>
            <a:t>Cumprir</a:t>
          </a:r>
          <a:r>
            <a:rPr lang="en-US" sz="2400" dirty="0" smtClean="0">
              <a:latin typeface="Arial"/>
              <a:cs typeface="Arial"/>
            </a:rPr>
            <a:t> </a:t>
          </a:r>
          <a:r>
            <a:rPr lang="en-US" sz="2400" dirty="0" err="1" smtClean="0">
              <a:latin typeface="Arial"/>
              <a:cs typeface="Arial"/>
            </a:rPr>
            <a:t>o</a:t>
          </a:r>
          <a:r>
            <a:rPr lang="en-US" sz="2400" dirty="0" smtClean="0">
              <a:latin typeface="Arial"/>
              <a:cs typeface="Arial"/>
            </a:rPr>
            <a:t> </a:t>
          </a:r>
          <a:r>
            <a:rPr lang="en-US" sz="2400" dirty="0" err="1" smtClean="0">
              <a:latin typeface="Arial"/>
              <a:cs typeface="Arial"/>
            </a:rPr>
            <a:t>princípio</a:t>
          </a:r>
          <a:r>
            <a:rPr lang="en-US" sz="2400" dirty="0" smtClean="0">
              <a:latin typeface="Arial"/>
              <a:cs typeface="Arial"/>
            </a:rPr>
            <a:t> </a:t>
          </a:r>
          <a:r>
            <a:rPr lang="en-US" sz="2400" dirty="0" err="1" smtClean="0">
              <a:latin typeface="Arial"/>
              <a:cs typeface="Arial"/>
            </a:rPr>
            <a:t>da</a:t>
          </a:r>
          <a:r>
            <a:rPr lang="en-US" sz="2400" dirty="0" smtClean="0">
              <a:latin typeface="Arial"/>
              <a:cs typeface="Arial"/>
            </a:rPr>
            <a:t> </a:t>
          </a:r>
          <a:r>
            <a:rPr lang="en-US" sz="2400" dirty="0" err="1" smtClean="0">
              <a:latin typeface="Arial"/>
              <a:cs typeface="Arial"/>
            </a:rPr>
            <a:t>incompletude</a:t>
          </a:r>
          <a:r>
            <a:rPr lang="en-US" sz="2400" dirty="0" smtClean="0">
              <a:latin typeface="Arial"/>
              <a:cs typeface="Arial"/>
            </a:rPr>
            <a:t> </a:t>
          </a:r>
          <a:r>
            <a:rPr lang="en-US" sz="2400" dirty="0" err="1" smtClean="0">
              <a:latin typeface="Arial"/>
              <a:cs typeface="Arial"/>
            </a:rPr>
            <a:t>institucional</a:t>
          </a:r>
          <a:endParaRPr lang="en-US" sz="2400" dirty="0">
            <a:latin typeface="Arial"/>
            <a:cs typeface="Arial"/>
          </a:endParaRPr>
        </a:p>
      </dgm:t>
    </dgm:pt>
    <dgm:pt modelId="{046D1BBD-0CB4-544B-BA16-B5BE866218F2}" type="parTrans" cxnId="{0E8C7F52-779A-1C41-967D-04CE9FF8B20B}">
      <dgm:prSet/>
      <dgm:spPr/>
      <dgm:t>
        <a:bodyPr/>
        <a:lstStyle/>
        <a:p>
          <a:endParaRPr lang="en-US"/>
        </a:p>
      </dgm:t>
    </dgm:pt>
    <dgm:pt modelId="{68062945-6C80-3942-B3F9-E402846D6A4E}" type="sibTrans" cxnId="{0E8C7F52-779A-1C41-967D-04CE9FF8B20B}">
      <dgm:prSet/>
      <dgm:spPr/>
      <dgm:t>
        <a:bodyPr/>
        <a:lstStyle/>
        <a:p>
          <a:endParaRPr lang="en-US"/>
        </a:p>
      </dgm:t>
    </dgm:pt>
    <dgm:pt modelId="{EBBF97AF-C014-45B8-BD27-C14264CCBA6B}" type="pres">
      <dgm:prSet presAssocID="{88698E88-4043-4DEA-9859-A60A331FB3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1E7BCC-1D02-4B27-9200-306865DAD6D8}" type="pres">
      <dgm:prSet presAssocID="{8DF8775C-343D-4AD2-B1AF-16BCB1D61E4C}" presName="composite" presStyleCnt="0"/>
      <dgm:spPr/>
    </dgm:pt>
    <dgm:pt modelId="{7DD3BFC4-C737-449F-A431-136973756DBB}" type="pres">
      <dgm:prSet presAssocID="{8DF8775C-343D-4AD2-B1AF-16BCB1D61E4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339CC2-93CB-4F59-999C-D5A15A557152}" type="pres">
      <dgm:prSet presAssocID="{8DF8775C-343D-4AD2-B1AF-16BCB1D61E4C}" presName="descendantText" presStyleLbl="alignAcc1" presStyleIdx="0" presStyleCnt="4" custScaleY="1173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E63D80-6899-4C82-A16F-8687F9231AC4}" type="pres">
      <dgm:prSet presAssocID="{E0FEC306-279C-48F0-8267-0740544F2C30}" presName="sp" presStyleCnt="0"/>
      <dgm:spPr/>
    </dgm:pt>
    <dgm:pt modelId="{8AE85F7E-65FB-4B38-9B5D-461A96CCE95A}" type="pres">
      <dgm:prSet presAssocID="{46FE5932-701E-4BF5-AA31-D5E11C20EAC1}" presName="composite" presStyleCnt="0"/>
      <dgm:spPr/>
    </dgm:pt>
    <dgm:pt modelId="{06AB9B3B-2764-4D4E-B506-6B8CAD97158F}" type="pres">
      <dgm:prSet presAssocID="{46FE5932-701E-4BF5-AA31-D5E11C20EAC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36AE1-5BE0-4E0C-9E66-439CDE44AD4A}" type="pres">
      <dgm:prSet presAssocID="{46FE5932-701E-4BF5-AA31-D5E11C20EAC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10DDD8-8D78-40E9-B093-CC305469337F}" type="pres">
      <dgm:prSet presAssocID="{3D6AA3EF-E4E5-4CF3-A250-1F4D8F308A77}" presName="sp" presStyleCnt="0"/>
      <dgm:spPr/>
    </dgm:pt>
    <dgm:pt modelId="{33268A08-0EF0-45BA-AF14-C8F69D3C267B}" type="pres">
      <dgm:prSet presAssocID="{C72727B0-85F6-4882-ACB9-7CCC9B7A2940}" presName="composite" presStyleCnt="0"/>
      <dgm:spPr/>
    </dgm:pt>
    <dgm:pt modelId="{A685BD7A-EDD6-4C4A-9E4B-2AC2CF0BD31C}" type="pres">
      <dgm:prSet presAssocID="{C72727B0-85F6-4882-ACB9-7CCC9B7A294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362D00-DD03-4508-A083-0C107A6EE597}" type="pres">
      <dgm:prSet presAssocID="{C72727B0-85F6-4882-ACB9-7CCC9B7A294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CE363D-25D5-3440-ADC0-90735B0D0DD0}" type="pres">
      <dgm:prSet presAssocID="{F6CE0B44-6CBE-4C4F-8657-9B84A7349311}" presName="sp" presStyleCnt="0"/>
      <dgm:spPr/>
    </dgm:pt>
    <dgm:pt modelId="{79EFC405-45BB-6D47-91E8-DA18CC581A77}" type="pres">
      <dgm:prSet presAssocID="{0DE9B710-19F5-FC40-B9D8-69865C108B27}" presName="composite" presStyleCnt="0"/>
      <dgm:spPr/>
    </dgm:pt>
    <dgm:pt modelId="{0D9A9776-774E-D042-9F73-83EFC6042B4E}" type="pres">
      <dgm:prSet presAssocID="{0DE9B710-19F5-FC40-B9D8-69865C108B2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0F06CE-C9E3-AE43-A6C8-216AD0DC3A7B}" type="pres">
      <dgm:prSet presAssocID="{0DE9B710-19F5-FC40-B9D8-69865C108B2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BA4AB-15F1-4BF1-9AFF-363486AB1493}" type="presOf" srcId="{0DE9B710-19F5-FC40-B9D8-69865C108B27}" destId="{0D9A9776-774E-D042-9F73-83EFC6042B4E}" srcOrd="0" destOrd="0" presId="urn:microsoft.com/office/officeart/2005/8/layout/chevron2"/>
    <dgm:cxn modelId="{8C10E432-BDC3-47BE-8D86-B387A596B9F4}" srcId="{88698E88-4043-4DEA-9859-A60A331FB306}" destId="{46FE5932-701E-4BF5-AA31-D5E11C20EAC1}" srcOrd="1" destOrd="0" parTransId="{3221B1A4-AD20-4974-8D1A-911420BBB5AA}" sibTransId="{3D6AA3EF-E4E5-4CF3-A250-1F4D8F308A77}"/>
    <dgm:cxn modelId="{85D12028-D491-448E-A878-4EC108D38D27}" type="presOf" srcId="{355CAD8F-A8CE-454C-81B7-F89DDCAB43C8}" destId="{89362D00-DD03-4508-A083-0C107A6EE597}" srcOrd="0" destOrd="0" presId="urn:microsoft.com/office/officeart/2005/8/layout/chevron2"/>
    <dgm:cxn modelId="{E07B9E4A-2FA8-40C7-8CBF-37CDE2C17F01}" srcId="{46FE5932-701E-4BF5-AA31-D5E11C20EAC1}" destId="{0C11F54E-C295-4612-8DDE-44B57A0A01FD}" srcOrd="0" destOrd="0" parTransId="{C4D25BF5-AD75-4172-AA85-E091A3241575}" sibTransId="{957DDA53-37FE-4045-B172-D914EE773C55}"/>
    <dgm:cxn modelId="{5A848A34-4255-4876-B63B-47208DF23190}" type="presOf" srcId="{0C11F54E-C295-4612-8DDE-44B57A0A01FD}" destId="{DE836AE1-5BE0-4E0C-9E66-439CDE44AD4A}" srcOrd="0" destOrd="0" presId="urn:microsoft.com/office/officeart/2005/8/layout/chevron2"/>
    <dgm:cxn modelId="{1F36D4D5-845F-410C-ADD4-06738120651A}" srcId="{88698E88-4043-4DEA-9859-A60A331FB306}" destId="{C72727B0-85F6-4882-ACB9-7CCC9B7A2940}" srcOrd="2" destOrd="0" parTransId="{75445B01-983E-4552-BD15-A2FE65A117BE}" sibTransId="{F6CE0B44-6CBE-4C4F-8657-9B84A7349311}"/>
    <dgm:cxn modelId="{C3D236C8-1563-4A4B-B8BE-6F3D017077B0}" type="presOf" srcId="{C72727B0-85F6-4882-ACB9-7CCC9B7A2940}" destId="{A685BD7A-EDD6-4C4A-9E4B-2AC2CF0BD31C}" srcOrd="0" destOrd="0" presId="urn:microsoft.com/office/officeart/2005/8/layout/chevron2"/>
    <dgm:cxn modelId="{0E8C7F52-779A-1C41-967D-04CE9FF8B20B}" srcId="{0DE9B710-19F5-FC40-B9D8-69865C108B27}" destId="{BCC4B968-E094-B24E-A621-19A8F0AAAAD1}" srcOrd="0" destOrd="0" parTransId="{046D1BBD-0CB4-544B-BA16-B5BE866218F2}" sibTransId="{68062945-6C80-3942-B3F9-E402846D6A4E}"/>
    <dgm:cxn modelId="{4EDCF051-BF3A-4ADD-A44E-31A386E4C90B}" type="presOf" srcId="{BCC4B968-E094-B24E-A621-19A8F0AAAAD1}" destId="{0A0F06CE-C9E3-AE43-A6C8-216AD0DC3A7B}" srcOrd="0" destOrd="0" presId="urn:microsoft.com/office/officeart/2005/8/layout/chevron2"/>
    <dgm:cxn modelId="{19D038F1-EB50-4AF1-B89E-9FAE5FC249E3}" type="presOf" srcId="{46FE5932-701E-4BF5-AA31-D5E11C20EAC1}" destId="{06AB9B3B-2764-4D4E-B506-6B8CAD97158F}" srcOrd="0" destOrd="0" presId="urn:microsoft.com/office/officeart/2005/8/layout/chevron2"/>
    <dgm:cxn modelId="{F0B044DF-4494-D04E-9C08-CA0FEC779BF0}" srcId="{88698E88-4043-4DEA-9859-A60A331FB306}" destId="{0DE9B710-19F5-FC40-B9D8-69865C108B27}" srcOrd="3" destOrd="0" parTransId="{D0EB18FC-6B81-CD48-9EF8-98FF2D8D18B9}" sibTransId="{B4943B69-49B0-0841-B948-526C238B30E8}"/>
    <dgm:cxn modelId="{AD318ACF-04C3-4C37-909A-AA70D955E483}" srcId="{88698E88-4043-4DEA-9859-A60A331FB306}" destId="{8DF8775C-343D-4AD2-B1AF-16BCB1D61E4C}" srcOrd="0" destOrd="0" parTransId="{BB78F362-7B38-4E2B-BC0D-0E9A71F241D1}" sibTransId="{E0FEC306-279C-48F0-8267-0740544F2C30}"/>
    <dgm:cxn modelId="{114977F7-54DC-46FC-9B40-09F9EBC295B6}" srcId="{C72727B0-85F6-4882-ACB9-7CCC9B7A2940}" destId="{355CAD8F-A8CE-454C-81B7-F89DDCAB43C8}" srcOrd="0" destOrd="0" parTransId="{B44F932C-ED7A-443F-AFCC-3DCA550C37CB}" sibTransId="{3E6171AC-AEBF-4518-95B3-9F52EEB9F181}"/>
    <dgm:cxn modelId="{113773B8-EE25-46E1-87B0-D0223CFABBEF}" type="presOf" srcId="{8DF8775C-343D-4AD2-B1AF-16BCB1D61E4C}" destId="{7DD3BFC4-C737-449F-A431-136973756DBB}" srcOrd="0" destOrd="0" presId="urn:microsoft.com/office/officeart/2005/8/layout/chevron2"/>
    <dgm:cxn modelId="{2B8A46B9-87D9-454F-8FF3-EDBED9C41C53}" type="presOf" srcId="{53CEE980-43D4-4C3F-B8C9-5627E41EFD1B}" destId="{09339CC2-93CB-4F59-999C-D5A15A557152}" srcOrd="0" destOrd="0" presId="urn:microsoft.com/office/officeart/2005/8/layout/chevron2"/>
    <dgm:cxn modelId="{E911DF84-24E1-4B1A-AF4D-0416D7B037B2}" srcId="{8DF8775C-343D-4AD2-B1AF-16BCB1D61E4C}" destId="{53CEE980-43D4-4C3F-B8C9-5627E41EFD1B}" srcOrd="0" destOrd="0" parTransId="{82FCBC8F-AE18-43EA-B785-B47316305BA5}" sibTransId="{561CB1A0-B47A-4919-A752-6A71E6E5093A}"/>
    <dgm:cxn modelId="{91D85AD8-5A99-4CF1-BA25-5C4E4D3B5C60}" type="presOf" srcId="{88698E88-4043-4DEA-9859-A60A331FB306}" destId="{EBBF97AF-C014-45B8-BD27-C14264CCBA6B}" srcOrd="0" destOrd="0" presId="urn:microsoft.com/office/officeart/2005/8/layout/chevron2"/>
    <dgm:cxn modelId="{CBC6A04A-192A-4E5B-BA11-153FAF4CB6A0}" type="presParOf" srcId="{EBBF97AF-C014-45B8-BD27-C14264CCBA6B}" destId="{2F1E7BCC-1D02-4B27-9200-306865DAD6D8}" srcOrd="0" destOrd="0" presId="urn:microsoft.com/office/officeart/2005/8/layout/chevron2"/>
    <dgm:cxn modelId="{795967E3-2D3F-4045-A469-E80F56F0A79A}" type="presParOf" srcId="{2F1E7BCC-1D02-4B27-9200-306865DAD6D8}" destId="{7DD3BFC4-C737-449F-A431-136973756DBB}" srcOrd="0" destOrd="0" presId="urn:microsoft.com/office/officeart/2005/8/layout/chevron2"/>
    <dgm:cxn modelId="{E70E6F5F-F000-4EFD-AB00-6632F01E20D3}" type="presParOf" srcId="{2F1E7BCC-1D02-4B27-9200-306865DAD6D8}" destId="{09339CC2-93CB-4F59-999C-D5A15A557152}" srcOrd="1" destOrd="0" presId="urn:microsoft.com/office/officeart/2005/8/layout/chevron2"/>
    <dgm:cxn modelId="{27DD4FFE-90C3-4272-96FA-4EE84EA4E97F}" type="presParOf" srcId="{EBBF97AF-C014-45B8-BD27-C14264CCBA6B}" destId="{35E63D80-6899-4C82-A16F-8687F9231AC4}" srcOrd="1" destOrd="0" presId="urn:microsoft.com/office/officeart/2005/8/layout/chevron2"/>
    <dgm:cxn modelId="{53A49D68-65D4-4161-95CD-D1C282D01DBC}" type="presParOf" srcId="{EBBF97AF-C014-45B8-BD27-C14264CCBA6B}" destId="{8AE85F7E-65FB-4B38-9B5D-461A96CCE95A}" srcOrd="2" destOrd="0" presId="urn:microsoft.com/office/officeart/2005/8/layout/chevron2"/>
    <dgm:cxn modelId="{3143C4E2-A308-4D11-A1E6-92E9D6843E90}" type="presParOf" srcId="{8AE85F7E-65FB-4B38-9B5D-461A96CCE95A}" destId="{06AB9B3B-2764-4D4E-B506-6B8CAD97158F}" srcOrd="0" destOrd="0" presId="urn:microsoft.com/office/officeart/2005/8/layout/chevron2"/>
    <dgm:cxn modelId="{85A9936A-C590-4E40-85B2-041F9A543D4D}" type="presParOf" srcId="{8AE85F7E-65FB-4B38-9B5D-461A96CCE95A}" destId="{DE836AE1-5BE0-4E0C-9E66-439CDE44AD4A}" srcOrd="1" destOrd="0" presId="urn:microsoft.com/office/officeart/2005/8/layout/chevron2"/>
    <dgm:cxn modelId="{DE235E16-C5C4-427F-AA28-5F954CF76440}" type="presParOf" srcId="{EBBF97AF-C014-45B8-BD27-C14264CCBA6B}" destId="{2310DDD8-8D78-40E9-B093-CC305469337F}" srcOrd="3" destOrd="0" presId="urn:microsoft.com/office/officeart/2005/8/layout/chevron2"/>
    <dgm:cxn modelId="{DB4E01FC-3623-427B-9261-4939BAD5F9D1}" type="presParOf" srcId="{EBBF97AF-C014-45B8-BD27-C14264CCBA6B}" destId="{33268A08-0EF0-45BA-AF14-C8F69D3C267B}" srcOrd="4" destOrd="0" presId="urn:microsoft.com/office/officeart/2005/8/layout/chevron2"/>
    <dgm:cxn modelId="{EBB4ABA2-0CF5-4DFF-BF3D-741D04ECBC26}" type="presParOf" srcId="{33268A08-0EF0-45BA-AF14-C8F69D3C267B}" destId="{A685BD7A-EDD6-4C4A-9E4B-2AC2CF0BD31C}" srcOrd="0" destOrd="0" presId="urn:microsoft.com/office/officeart/2005/8/layout/chevron2"/>
    <dgm:cxn modelId="{5F7C1A28-EFD9-49CC-830D-4C02A74D5C52}" type="presParOf" srcId="{33268A08-0EF0-45BA-AF14-C8F69D3C267B}" destId="{89362D00-DD03-4508-A083-0C107A6EE597}" srcOrd="1" destOrd="0" presId="urn:microsoft.com/office/officeart/2005/8/layout/chevron2"/>
    <dgm:cxn modelId="{33F4F23B-7FE9-43A4-B6C4-D91AF79F8CD4}" type="presParOf" srcId="{EBBF97AF-C014-45B8-BD27-C14264CCBA6B}" destId="{0ACE363D-25D5-3440-ADC0-90735B0D0DD0}" srcOrd="5" destOrd="0" presId="urn:microsoft.com/office/officeart/2005/8/layout/chevron2"/>
    <dgm:cxn modelId="{E0F41451-91EF-4AAB-AEEF-508A0B7CCB9C}" type="presParOf" srcId="{EBBF97AF-C014-45B8-BD27-C14264CCBA6B}" destId="{79EFC405-45BB-6D47-91E8-DA18CC581A77}" srcOrd="6" destOrd="0" presId="urn:microsoft.com/office/officeart/2005/8/layout/chevron2"/>
    <dgm:cxn modelId="{CFF538A6-7B8D-462F-BCBD-247AF8B80D50}" type="presParOf" srcId="{79EFC405-45BB-6D47-91E8-DA18CC581A77}" destId="{0D9A9776-774E-D042-9F73-83EFC6042B4E}" srcOrd="0" destOrd="0" presId="urn:microsoft.com/office/officeart/2005/8/layout/chevron2"/>
    <dgm:cxn modelId="{5B48CB8A-FDAE-42E5-85D5-B0261F0E5392}" type="presParOf" srcId="{79EFC405-45BB-6D47-91E8-DA18CC581A77}" destId="{0A0F06CE-C9E3-AE43-A6C8-216AD0DC3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5524B-F3DB-4863-BA76-5534FEE23613}">
      <dsp:nvSpPr>
        <dsp:cNvPr id="0" name=""/>
        <dsp:cNvSpPr/>
      </dsp:nvSpPr>
      <dsp:spPr>
        <a:xfrm rot="5400000">
          <a:off x="5510445" y="-2261521"/>
          <a:ext cx="1122537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Unidade Básica de </a:t>
          </a:r>
          <a:r>
            <a:rPr lang="pt-BR" sz="1600" kern="1200" dirty="0" smtClean="0"/>
            <a:t>Saúde;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Núcleo </a:t>
          </a:r>
          <a:r>
            <a:rPr lang="pt-BR" sz="1600" kern="1200" dirty="0"/>
            <a:t>de Apoio a Saúde da </a:t>
          </a:r>
          <a:r>
            <a:rPr lang="pt-BR" sz="1600" kern="1200" dirty="0" smtClean="0"/>
            <a:t>Família;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Consultório na </a:t>
          </a:r>
          <a:r>
            <a:rPr lang="pt-BR" sz="1600" kern="1200" dirty="0" smtClean="0"/>
            <a:t>Rua;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Centros de Convivência e </a:t>
          </a:r>
          <a:r>
            <a:rPr lang="pt-BR" sz="1600" kern="1200" dirty="0" smtClean="0"/>
            <a:t>Cultura.</a:t>
          </a:r>
          <a:endParaRPr lang="pt-BR" sz="1600" kern="1200" dirty="0"/>
        </a:p>
      </dsp:txBody>
      <dsp:txXfrm rot="-5400000">
        <a:off x="3214437" y="89285"/>
        <a:ext cx="5659756" cy="1012941"/>
      </dsp:txXfrm>
    </dsp:sp>
    <dsp:sp modelId="{1F96BB0B-03D9-4303-B257-C4BCECE2B08A}">
      <dsp:nvSpPr>
        <dsp:cNvPr id="0" name=""/>
        <dsp:cNvSpPr/>
      </dsp:nvSpPr>
      <dsp:spPr>
        <a:xfrm>
          <a:off x="0" y="0"/>
          <a:ext cx="3214437" cy="11871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Atenção Básica em Saúde</a:t>
          </a:r>
          <a:endParaRPr lang="pt-BR" sz="2400" kern="1200" dirty="0"/>
        </a:p>
      </dsp:txBody>
      <dsp:txXfrm>
        <a:off x="57951" y="57951"/>
        <a:ext cx="3098535" cy="1071225"/>
      </dsp:txXfrm>
    </dsp:sp>
    <dsp:sp modelId="{61126665-3369-4DF1-BC19-3E42DEAC4E7E}">
      <dsp:nvSpPr>
        <dsp:cNvPr id="0" name=""/>
        <dsp:cNvSpPr/>
      </dsp:nvSpPr>
      <dsp:spPr>
        <a:xfrm rot="5400000">
          <a:off x="5566873" y="-983196"/>
          <a:ext cx="1009682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Centros de Atenção </a:t>
          </a:r>
          <a:r>
            <a:rPr lang="pt-BR" sz="1600" kern="1200" dirty="0" smtClean="0"/>
            <a:t>Psicossocial </a:t>
          </a:r>
          <a:r>
            <a:rPr lang="pt-BR" sz="1600" kern="1200" dirty="0"/>
            <a:t>nas suas diferentes </a:t>
          </a:r>
          <a:r>
            <a:rPr lang="pt-BR" sz="1600" kern="1200" dirty="0" smtClean="0"/>
            <a:t>modalidades.</a:t>
          </a:r>
          <a:r>
            <a:rPr lang="pt-BR" sz="1200" kern="1200" dirty="0" smtClean="0"/>
            <a:t> </a:t>
          </a:r>
          <a:r>
            <a:rPr lang="pt-BR" sz="1600" kern="1200" dirty="0" smtClean="0"/>
            <a:t>Todas as modalidades de CAPS podem atender à população infanto-juvenil, a depender de organização da RAPS no território</a:t>
          </a:r>
          <a:r>
            <a:rPr lang="pt-BR" sz="1200" kern="1200" dirty="0" smtClean="0"/>
            <a:t>.</a:t>
          </a:r>
          <a:endParaRPr lang="pt-BR" sz="1200" kern="1200" dirty="0"/>
        </a:p>
      </dsp:txBody>
      <dsp:txXfrm rot="-5400000">
        <a:off x="3214438" y="1418528"/>
        <a:ext cx="5665265" cy="911104"/>
      </dsp:txXfrm>
    </dsp:sp>
    <dsp:sp modelId="{CEA9B471-9B42-450B-B0C2-F984D20BB74E}">
      <dsp:nvSpPr>
        <dsp:cNvPr id="0" name=""/>
        <dsp:cNvSpPr/>
      </dsp:nvSpPr>
      <dsp:spPr>
        <a:xfrm>
          <a:off x="0" y="1204705"/>
          <a:ext cx="3214437" cy="1087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Atenção Psicossocial </a:t>
          </a:r>
          <a:endParaRPr lang="pt-BR" sz="2400" kern="1200" dirty="0">
            <a:solidFill>
              <a:schemeClr val="bg1"/>
            </a:solidFill>
          </a:endParaRPr>
        </a:p>
      </dsp:txBody>
      <dsp:txXfrm>
        <a:off x="53092" y="1257797"/>
        <a:ext cx="3108253" cy="981417"/>
      </dsp:txXfrm>
    </dsp:sp>
    <dsp:sp modelId="{8BDAB75D-D16E-4F1B-B262-23A77AC802B6}">
      <dsp:nvSpPr>
        <dsp:cNvPr id="0" name=""/>
        <dsp:cNvSpPr/>
      </dsp:nvSpPr>
      <dsp:spPr>
        <a:xfrm rot="5400000">
          <a:off x="5598109" y="90920"/>
          <a:ext cx="947209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SAMU </a:t>
          </a:r>
          <a:r>
            <a:rPr lang="pt-BR" sz="1600" kern="1200" dirty="0" smtClean="0"/>
            <a:t>192;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UPA 24 horas e portas hospitalares de atenção à urgência/pronto socorro, Unidades Básicas de </a:t>
          </a:r>
          <a:r>
            <a:rPr lang="pt-BR" sz="1600" kern="1200" dirty="0" smtClean="0"/>
            <a:t>Saúde.</a:t>
          </a:r>
          <a:endParaRPr lang="pt-BR" sz="1600" kern="1200" dirty="0"/>
        </a:p>
      </dsp:txBody>
      <dsp:txXfrm rot="-5400000">
        <a:off x="3214437" y="2520832"/>
        <a:ext cx="5668315" cy="854731"/>
      </dsp:txXfrm>
    </dsp:sp>
    <dsp:sp modelId="{7DD5409F-D1AE-4629-B1A5-5C7B316727E0}">
      <dsp:nvSpPr>
        <dsp:cNvPr id="0" name=""/>
        <dsp:cNvSpPr/>
      </dsp:nvSpPr>
      <dsp:spPr>
        <a:xfrm>
          <a:off x="0" y="2333431"/>
          <a:ext cx="3214437" cy="1225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Atenção de Urgência e Emergência</a:t>
          </a:r>
          <a:endParaRPr lang="pt-BR" sz="2400" kern="1200" dirty="0"/>
        </a:p>
      </dsp:txBody>
      <dsp:txXfrm>
        <a:off x="59808" y="2393239"/>
        <a:ext cx="3094821" cy="1105551"/>
      </dsp:txXfrm>
    </dsp:sp>
    <dsp:sp modelId="{406B9FB1-3579-4B46-B4FF-5944E5304D5D}">
      <dsp:nvSpPr>
        <dsp:cNvPr id="0" name=""/>
        <dsp:cNvSpPr/>
      </dsp:nvSpPr>
      <dsp:spPr>
        <a:xfrm rot="5400000">
          <a:off x="5631439" y="1285667"/>
          <a:ext cx="880550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Unidade de Acolhimento;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Serviço de Atenção em Regime </a:t>
          </a:r>
          <a:r>
            <a:rPr lang="pt-BR" sz="1600" kern="1200" dirty="0" smtClean="0"/>
            <a:t>Residencial </a:t>
          </a:r>
          <a:r>
            <a:rPr lang="pt-BR" sz="1600" kern="1200" dirty="0" err="1" smtClean="0"/>
            <a:t>CT´s</a:t>
          </a:r>
          <a:r>
            <a:rPr lang="pt-BR" sz="1600" kern="1200" dirty="0" smtClean="0"/>
            <a:t>.</a:t>
          </a:r>
          <a:endParaRPr lang="pt-BR" sz="1600" kern="1200" dirty="0"/>
        </a:p>
      </dsp:txBody>
      <dsp:txXfrm rot="-5400000">
        <a:off x="3214438" y="3745654"/>
        <a:ext cx="5671569" cy="794580"/>
      </dsp:txXfrm>
    </dsp:sp>
    <dsp:sp modelId="{EB058391-D307-47D7-80AE-E9932025585C}">
      <dsp:nvSpPr>
        <dsp:cNvPr id="0" name=""/>
        <dsp:cNvSpPr/>
      </dsp:nvSpPr>
      <dsp:spPr>
        <a:xfrm>
          <a:off x="0" y="3609159"/>
          <a:ext cx="3214437" cy="1109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Atenção Residencial de Caráter Transitório</a:t>
          </a:r>
          <a:endParaRPr lang="pt-BR" sz="2400" kern="1200" dirty="0"/>
        </a:p>
      </dsp:txBody>
      <dsp:txXfrm>
        <a:off x="54144" y="3663303"/>
        <a:ext cx="3106149" cy="1000852"/>
      </dsp:txXfrm>
    </dsp:sp>
    <dsp:sp modelId="{1A0DFAC4-8C05-42C9-8A2D-B4C447C843DE}">
      <dsp:nvSpPr>
        <dsp:cNvPr id="0" name=""/>
        <dsp:cNvSpPr/>
      </dsp:nvSpPr>
      <dsp:spPr>
        <a:xfrm rot="5400000">
          <a:off x="5669669" y="2379392"/>
          <a:ext cx="804090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Leitos de saúde mental em Hospital Geral.</a:t>
          </a:r>
          <a:endParaRPr lang="pt-BR" sz="1000" kern="1200" dirty="0"/>
        </a:p>
      </dsp:txBody>
      <dsp:txXfrm rot="-5400000">
        <a:off x="3214437" y="4873876"/>
        <a:ext cx="5675302" cy="725586"/>
      </dsp:txXfrm>
    </dsp:sp>
    <dsp:sp modelId="{88CA686B-2E49-4F2A-B022-EDEF3610CBDF}">
      <dsp:nvSpPr>
        <dsp:cNvPr id="0" name=""/>
        <dsp:cNvSpPr/>
      </dsp:nvSpPr>
      <dsp:spPr>
        <a:xfrm>
          <a:off x="0" y="4768860"/>
          <a:ext cx="3214437" cy="989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Atenção Hospitalar</a:t>
          </a:r>
          <a:endParaRPr lang="pt-BR" sz="2400" kern="1200"/>
        </a:p>
      </dsp:txBody>
      <dsp:txXfrm>
        <a:off x="48289" y="4817149"/>
        <a:ext cx="3117859" cy="892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3BFC4-C737-449F-A431-136973756DBB}">
      <dsp:nvSpPr>
        <dsp:cNvPr id="0" name=""/>
        <dsp:cNvSpPr/>
      </dsp:nvSpPr>
      <dsp:spPr>
        <a:xfrm rot="5400000">
          <a:off x="-188658" y="268199"/>
          <a:ext cx="1257724" cy="88040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1</a:t>
          </a:r>
          <a:endParaRPr lang="pt-BR" sz="2400" kern="1200" dirty="0"/>
        </a:p>
      </dsp:txBody>
      <dsp:txXfrm rot="-5400000">
        <a:off x="1" y="519745"/>
        <a:ext cx="880407" cy="377317"/>
      </dsp:txXfrm>
    </dsp:sp>
    <dsp:sp modelId="{09339CC2-93CB-4F59-999C-D5A15A557152}">
      <dsp:nvSpPr>
        <dsp:cNvPr id="0" name=""/>
        <dsp:cNvSpPr/>
      </dsp:nvSpPr>
      <dsp:spPr>
        <a:xfrm rot="5400000">
          <a:off x="3503806" y="-2614795"/>
          <a:ext cx="959393" cy="6206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>
              <a:latin typeface="Arial" pitchFamily="34" charset="0"/>
              <a:cs typeface="Arial" pitchFamily="34" charset="0"/>
            </a:rPr>
            <a:t>Garantir e promover a atenção integral à saúde de adolescentes internados em USE</a:t>
          </a:r>
          <a:endParaRPr lang="pt-BR" sz="2300" kern="1200" dirty="0"/>
        </a:p>
      </dsp:txBody>
      <dsp:txXfrm rot="-5400000">
        <a:off x="880407" y="55438"/>
        <a:ext cx="6159358" cy="865725"/>
      </dsp:txXfrm>
    </dsp:sp>
    <dsp:sp modelId="{06AB9B3B-2764-4D4E-B506-6B8CAD97158F}">
      <dsp:nvSpPr>
        <dsp:cNvPr id="0" name=""/>
        <dsp:cNvSpPr/>
      </dsp:nvSpPr>
      <dsp:spPr>
        <a:xfrm rot="5400000">
          <a:off x="-188658" y="1382205"/>
          <a:ext cx="1257724" cy="88040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2</a:t>
          </a:r>
          <a:endParaRPr lang="pt-BR" sz="2400" kern="1200" dirty="0"/>
        </a:p>
      </dsp:txBody>
      <dsp:txXfrm rot="-5400000">
        <a:off x="1" y="1633751"/>
        <a:ext cx="880407" cy="377317"/>
      </dsp:txXfrm>
    </dsp:sp>
    <dsp:sp modelId="{DE836AE1-5BE0-4E0C-9E66-439CDE44AD4A}">
      <dsp:nvSpPr>
        <dsp:cNvPr id="0" name=""/>
        <dsp:cNvSpPr/>
      </dsp:nvSpPr>
      <dsp:spPr>
        <a:xfrm rot="5400000">
          <a:off x="3574743" y="-1500789"/>
          <a:ext cx="817520" cy="6206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Organizar os serviços de saúde dentro dos princípios do SUS e do SINASE</a:t>
          </a:r>
          <a:endParaRPr lang="pt-BR" sz="2400" kern="1200" dirty="0"/>
        </a:p>
      </dsp:txBody>
      <dsp:txXfrm rot="-5400000">
        <a:off x="880407" y="1233455"/>
        <a:ext cx="6166284" cy="737704"/>
      </dsp:txXfrm>
    </dsp:sp>
    <dsp:sp modelId="{A685BD7A-EDD6-4C4A-9E4B-2AC2CF0BD31C}">
      <dsp:nvSpPr>
        <dsp:cNvPr id="0" name=""/>
        <dsp:cNvSpPr/>
      </dsp:nvSpPr>
      <dsp:spPr>
        <a:xfrm rot="5400000">
          <a:off x="-188658" y="2496210"/>
          <a:ext cx="1257724" cy="880407"/>
        </a:xfrm>
        <a:prstGeom prst="chevron">
          <a:avLst/>
        </a:prstGeom>
        <a:solidFill>
          <a:srgbClr val="06840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3</a:t>
          </a:r>
          <a:endParaRPr lang="pt-BR" sz="2400" kern="1200" dirty="0"/>
        </a:p>
      </dsp:txBody>
      <dsp:txXfrm rot="-5400000">
        <a:off x="1" y="2747756"/>
        <a:ext cx="880407" cy="377317"/>
      </dsp:txXfrm>
    </dsp:sp>
    <dsp:sp modelId="{89362D00-DD03-4508-A083-0C107A6EE597}">
      <dsp:nvSpPr>
        <dsp:cNvPr id="0" name=""/>
        <dsp:cNvSpPr/>
      </dsp:nvSpPr>
      <dsp:spPr>
        <a:xfrm rot="5400000">
          <a:off x="3574743" y="-386783"/>
          <a:ext cx="817520" cy="6206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Arial" pitchFamily="34" charset="0"/>
              <a:cs typeface="Arial" pitchFamily="34" charset="0"/>
            </a:rPr>
            <a:t>Desenvolver ações de promoção da saúde, prevenção de agravos e doenças e recuperação da saúde</a:t>
          </a:r>
          <a:endParaRPr lang="pt-BR" sz="2200" kern="1200" dirty="0"/>
        </a:p>
      </dsp:txBody>
      <dsp:txXfrm rot="-5400000">
        <a:off x="880407" y="2347461"/>
        <a:ext cx="6166284" cy="737704"/>
      </dsp:txXfrm>
    </dsp:sp>
    <dsp:sp modelId="{0D9A9776-774E-D042-9F73-83EFC6042B4E}">
      <dsp:nvSpPr>
        <dsp:cNvPr id="0" name=""/>
        <dsp:cNvSpPr/>
      </dsp:nvSpPr>
      <dsp:spPr>
        <a:xfrm rot="5400000">
          <a:off x="-188658" y="3610216"/>
          <a:ext cx="1257724" cy="8804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</a:t>
          </a:r>
          <a:endParaRPr lang="en-US" sz="2400" kern="1200" dirty="0"/>
        </a:p>
      </dsp:txBody>
      <dsp:txXfrm rot="-5400000">
        <a:off x="1" y="3861762"/>
        <a:ext cx="880407" cy="377317"/>
      </dsp:txXfrm>
    </dsp:sp>
    <dsp:sp modelId="{0A0F06CE-C9E3-AE43-A6C8-216AD0DC3A7B}">
      <dsp:nvSpPr>
        <dsp:cNvPr id="0" name=""/>
        <dsp:cNvSpPr/>
      </dsp:nvSpPr>
      <dsp:spPr>
        <a:xfrm rot="5400000">
          <a:off x="3574743" y="727221"/>
          <a:ext cx="817520" cy="6206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Arial"/>
              <a:cs typeface="Arial"/>
            </a:rPr>
            <a:t>Cumprir</a:t>
          </a:r>
          <a:r>
            <a:rPr lang="en-US" sz="2400" kern="1200" dirty="0" smtClean="0">
              <a:latin typeface="Arial"/>
              <a:cs typeface="Arial"/>
            </a:rPr>
            <a:t> </a:t>
          </a:r>
          <a:r>
            <a:rPr lang="en-US" sz="2400" kern="1200" dirty="0" err="1" smtClean="0">
              <a:latin typeface="Arial"/>
              <a:cs typeface="Arial"/>
            </a:rPr>
            <a:t>o</a:t>
          </a:r>
          <a:r>
            <a:rPr lang="en-US" sz="2400" kern="1200" dirty="0" smtClean="0">
              <a:latin typeface="Arial"/>
              <a:cs typeface="Arial"/>
            </a:rPr>
            <a:t> </a:t>
          </a:r>
          <a:r>
            <a:rPr lang="en-US" sz="2400" kern="1200" dirty="0" err="1" smtClean="0">
              <a:latin typeface="Arial"/>
              <a:cs typeface="Arial"/>
            </a:rPr>
            <a:t>princípio</a:t>
          </a:r>
          <a:r>
            <a:rPr lang="en-US" sz="2400" kern="1200" dirty="0" smtClean="0">
              <a:latin typeface="Arial"/>
              <a:cs typeface="Arial"/>
            </a:rPr>
            <a:t> </a:t>
          </a:r>
          <a:r>
            <a:rPr lang="en-US" sz="2400" kern="1200" dirty="0" err="1" smtClean="0">
              <a:latin typeface="Arial"/>
              <a:cs typeface="Arial"/>
            </a:rPr>
            <a:t>da</a:t>
          </a:r>
          <a:r>
            <a:rPr lang="en-US" sz="2400" kern="1200" dirty="0" smtClean="0">
              <a:latin typeface="Arial"/>
              <a:cs typeface="Arial"/>
            </a:rPr>
            <a:t> </a:t>
          </a:r>
          <a:r>
            <a:rPr lang="en-US" sz="2400" kern="1200" dirty="0" err="1" smtClean="0">
              <a:latin typeface="Arial"/>
              <a:cs typeface="Arial"/>
            </a:rPr>
            <a:t>incompletude</a:t>
          </a:r>
          <a:r>
            <a:rPr lang="en-US" sz="2400" kern="1200" dirty="0" smtClean="0">
              <a:latin typeface="Arial"/>
              <a:cs typeface="Arial"/>
            </a:rPr>
            <a:t> </a:t>
          </a:r>
          <a:r>
            <a:rPr lang="en-US" sz="2400" kern="1200" dirty="0" err="1" smtClean="0">
              <a:latin typeface="Arial"/>
              <a:cs typeface="Arial"/>
            </a:rPr>
            <a:t>institucional</a:t>
          </a:r>
          <a:endParaRPr lang="en-US" sz="2400" kern="1200" dirty="0">
            <a:latin typeface="Arial"/>
            <a:cs typeface="Arial"/>
          </a:endParaRPr>
        </a:p>
      </dsp:txBody>
      <dsp:txXfrm rot="-5400000">
        <a:off x="880407" y="3461465"/>
        <a:ext cx="6166284" cy="7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3C08B8-4DF4-429D-AEA5-C02D819603FD}" type="datetimeFigureOut">
              <a:rPr lang="pt-BR"/>
              <a:pPr>
                <a:defRPr/>
              </a:pPr>
              <a:t>09/03/2018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859A4B-B8F9-4EC2-A752-5C852444B8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343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10E5D-CE34-465D-AE08-2FB4784F728F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BAC5-4972-4AF8-937F-D80F347A2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64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BAC5-4972-4AF8-937F-D80F347A258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66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BAC5-4972-4AF8-937F-D80F347A258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16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BAC5-4972-4AF8-937F-D80F347A258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1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BAC5-4972-4AF8-937F-D80F347A258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18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BAC5-4972-4AF8-937F-D80F347A258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75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B6928B-160B-46CA-B71C-05B195CA1F60}" type="slidenum">
              <a:rPr lang="pt-BR" altLang="pt-B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BAC5-4972-4AF8-937F-D80F347A258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1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BAC5-4972-4AF8-937F-D80F347A258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138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BAC5-4972-4AF8-937F-D80F347A258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1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9B8B-173C-483F-86CE-8B94E54AAC25}" type="datetimeFigureOut">
              <a:rPr lang="pt-BR"/>
              <a:pPr>
                <a:defRPr/>
              </a:pPr>
              <a:t>09/03/2018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64897-32DA-461A-B5D4-A51590D8CC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057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9763-57C9-400F-993D-8C4F844A90A5}" type="datetimeFigureOut">
              <a:rPr lang="pt-BR"/>
              <a:pPr>
                <a:defRPr/>
              </a:pPr>
              <a:t>09/03/2018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7F3CD-242D-494B-BA3E-F732558AA2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836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8524-E4CC-4C3A-8E6B-7FF472D4B551}" type="datetimeFigureOut">
              <a:rPr lang="pt-BR"/>
              <a:pPr>
                <a:defRPr/>
              </a:pPr>
              <a:t>09/03/2018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20058-24FF-41A4-A162-ADD388EEF4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003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9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9" y="6144184"/>
            <a:ext cx="1296144" cy="62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30423"/>
            <a:ext cx="28384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s\henrique.perminio\AppData\Local\Microsoft\Windows\Temporary Internet Files\Content.Outlook\88ZBNZ2G\NOVA LOGO GOVERNO INTERIN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72" y="6156968"/>
            <a:ext cx="1300506" cy="6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9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4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5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5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2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0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3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143625"/>
            <a:ext cx="1295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0938"/>
            <a:ext cx="28384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s\henrique.perminio\AppData\Local\Microsoft\Windows\Temporary Internet Files\Content.Outlook\88ZBNZ2G\NOVA LOGO GOVERNO INTERIN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6156325"/>
            <a:ext cx="13001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44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87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77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05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7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9" y="6144184"/>
            <a:ext cx="1296144" cy="62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30423"/>
            <a:ext cx="28384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s\henrique.perminio\AppData\Local\Microsoft\Windows\Temporary Internet Files\Content.Outlook\88ZBNZ2G\NOVA LOGO GOVERNO INTERIN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72" y="6156968"/>
            <a:ext cx="1300506" cy="6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5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2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41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61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6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3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7CF5B-F480-4558-A8F8-AFC260F55FA2}" type="datetimeFigureOut">
              <a:rPr lang="pt-BR"/>
              <a:pPr>
                <a:defRPr/>
              </a:pPr>
              <a:t>09/03/2018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F0F3F-2C3F-453F-9F99-8A9A98003D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8284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39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31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71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78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2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9" y="6144184"/>
            <a:ext cx="1296144" cy="62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30423"/>
            <a:ext cx="28384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s\henrique.perminio\AppData\Local\Microsoft\Windows\Temporary Internet Files\Content.Outlook\88ZBNZ2G\NOVA LOGO GOVERNO INTERIN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72" y="6156968"/>
            <a:ext cx="1300506" cy="6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5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5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52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96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9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43D1-AC0E-4825-AAF1-59F00575C554}" type="datetimeFigureOut">
              <a:rPr lang="pt-BR"/>
              <a:pPr>
                <a:defRPr/>
              </a:pPr>
              <a:t>09/03/2018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E3DFC-91BD-433D-9C6C-53B8758565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83381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36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69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46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92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22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1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9" y="6144184"/>
            <a:ext cx="1296144" cy="62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30423"/>
            <a:ext cx="28384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s\henrique.perminio\AppData\Local\Microsoft\Windows\Temporary Internet Files\Content.Outlook\88ZBNZ2G\NOVA LOGO GOVERNO INTERIN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72" y="6156968"/>
            <a:ext cx="1300506" cy="6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9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0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04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9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D6E9-F73D-4E27-ADDA-70084E61739A}" type="datetimeFigureOut">
              <a:rPr lang="pt-BR"/>
              <a:pPr>
                <a:defRPr/>
              </a:pPr>
              <a:t>09/03/2018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B3B7F-CBE8-446E-8674-C87264525B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0651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40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03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05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92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11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F527-1CD3-40C2-B1ED-D0A4E34E081E}" type="datetimeFigureOut">
              <a:rPr lang="pt-BR"/>
              <a:pPr>
                <a:defRPr/>
              </a:pPr>
              <a:t>09/03/2018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FB951-4305-4FC8-93A3-D2203DB3E2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862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C46F-B6A0-4223-A137-9429B1F30810}" type="datetimeFigureOut">
              <a:rPr lang="pt-BR"/>
              <a:pPr>
                <a:defRPr/>
              </a:pPr>
              <a:t>09/03/2018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898B4-AA0A-4AC6-BE9C-7A08D1C8B3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179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F172-4AEC-440E-9484-A50946FD2BFC}" type="datetimeFigureOut">
              <a:rPr lang="pt-BR"/>
              <a:pPr>
                <a:defRPr/>
              </a:pPr>
              <a:t>09/03/2018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011D3-B1FF-48FC-A480-5E4B7AC8B6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444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4B72-8F7D-48C0-87C9-6AF0EED3BA9E}" type="datetimeFigureOut">
              <a:rPr lang="pt-BR"/>
              <a:pPr>
                <a:defRPr/>
              </a:pPr>
              <a:t>09/03/2018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B831-5B7B-46C0-9C57-219BCDF1ED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806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75E04-B47E-4349-B0D2-A213F66A24B2}" type="datetimeFigureOut">
              <a:rPr lang="pt-BR"/>
              <a:pPr>
                <a:defRPr/>
              </a:pPr>
              <a:t>09/03/2018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4ADDADE-4D45-4F89-AE9A-74ACF8F249D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5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27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5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83CCAE-7AF0-4358-B90E-8D256A6AB03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09/03/2018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4BBB49-F1C9-44EE-AC14-FE6828816DA0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1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esestrategicassus.org/#/adolescent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na.serra@saude.gov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" charset="-128"/>
              </a:rPr>
              <a:t>Um novo olhar para a Atenção Integral à Saúde de Adolescentes e Jovens</a:t>
            </a:r>
            <a:endParaRPr lang="pt-BR" spc="50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1752600"/>
          </a:xfrm>
        </p:spPr>
        <p:txBody>
          <a:bodyPr rtlCol="0">
            <a:no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3830638" algn="l"/>
              </a:tabLst>
              <a:defRPr/>
            </a:pPr>
            <a:endParaRPr lang="pt-BR" sz="1600" spc="50" dirty="0" smtClean="0">
              <a:ln w="1333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rebuchet MS" pitchFamily="34" charset="0"/>
              <a:ea typeface="+mj-ea"/>
              <a:cs typeface="+mj-cs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3830638" algn="l"/>
              </a:tabLst>
              <a:defRPr/>
            </a:pPr>
            <a:r>
              <a:rPr lang="pt-BR" sz="1600" spc="50" dirty="0" smtClean="0">
                <a:ln w="1333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Coordenação-Geral de Saúde de Adolescentes e Jovens/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3830638" algn="l"/>
              </a:tabLst>
              <a:defRPr/>
            </a:pPr>
            <a:r>
              <a:rPr lang="pt-BR" sz="1600" spc="50" dirty="0" smtClean="0">
                <a:ln w="1333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Departamento de Ações Programáticas e Estratégicas/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3830638" algn="l"/>
              </a:tabLst>
              <a:defRPr/>
            </a:pPr>
            <a:r>
              <a:rPr lang="pt-BR" sz="1600" spc="50" dirty="0" smtClean="0">
                <a:ln w="1333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Ministério da Saúde</a:t>
            </a:r>
            <a:endParaRPr lang="pt-BR" sz="1600" spc="50" dirty="0">
              <a:ln w="1333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4336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6092825"/>
            <a:ext cx="28384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D:\Users\henrique.perminio\AppData\Local\Microsoft\Windows\Temporary Internet Files\Content.Outlook\88ZBNZ2G\NOVA LOGO GOVERNO INTERI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5908675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Métodos de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Prevenção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 Para fortalecimento de fatores de proteção (resiliência)</a:t>
            </a:r>
          </a:p>
          <a:p>
            <a:pPr marL="1714500" lvl="3" indent="-342900" algn="just">
              <a:buFontTx/>
              <a:buChar char="-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Desenvolvimento de Habilidades de Vida para lidar com adversidades</a:t>
            </a:r>
          </a:p>
          <a:p>
            <a:pPr marL="1714500" lvl="3" indent="-342900" algn="just">
              <a:buFontTx/>
              <a:buChar char="-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Favorecimento de “coletivos democráticos”</a:t>
            </a:r>
          </a:p>
          <a:p>
            <a:pPr marL="1714500" lvl="3" indent="-342900" algn="just">
              <a:buFontTx/>
              <a:buChar char="-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Favorecimento de uma cultura de paz / acolhimento (</a:t>
            </a:r>
            <a:r>
              <a:rPr lang="pt-BR" sz="1400" dirty="0" err="1">
                <a:solidFill>
                  <a:srgbClr val="000000"/>
                </a:solidFill>
                <a:latin typeface="Tw Cen MT" panose="020B0602020104020603" pitchFamily="34" charset="0"/>
              </a:rPr>
              <a:t>nurturing</a:t>
            </a: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pt-BR" sz="1400" dirty="0" err="1">
                <a:solidFill>
                  <a:srgbClr val="000000"/>
                </a:solidFill>
                <a:latin typeface="Tw Cen MT" panose="020B0602020104020603" pitchFamily="34" charset="0"/>
              </a:rPr>
              <a:t>environments</a:t>
            </a: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)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endParaRPr lang="pt-BR" sz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 Diminuição de fatores de risco (vulnerabilidade)</a:t>
            </a:r>
          </a:p>
          <a:p>
            <a:pPr marL="1714500" lvl="3" indent="-342900" algn="just">
              <a:buFontTx/>
              <a:buChar char="-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Modificação dos ambientes/contextos para diminuir exposição aos fatores de risco</a:t>
            </a:r>
          </a:p>
          <a:p>
            <a:pPr marL="1714500" lvl="3" indent="-342900" algn="just">
              <a:buFontTx/>
              <a:buChar char="-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Mudança do tratamento dado a comportamentos que favorecem risco</a:t>
            </a:r>
          </a:p>
          <a:p>
            <a:pPr marL="1714500" lvl="3" indent="-342900" algn="just">
              <a:buFontTx/>
              <a:buChar char="-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Oferecimento de condições para desfavorecer sua ocorrência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endParaRPr lang="pt-BR" sz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 Adequação a cada população e contexto</a:t>
            </a:r>
          </a:p>
          <a:p>
            <a:pPr marL="1714500" lvl="3" indent="-342900" algn="just">
              <a:buFontTx/>
              <a:buChar char="-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Endereçamento a fatores de risco e proteção de cada faixa etária</a:t>
            </a:r>
          </a:p>
          <a:p>
            <a:pPr lvl="3" algn="just">
              <a:tabLst>
                <a:tab pos="1700213" algn="l"/>
              </a:tabLst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	</a:t>
            </a:r>
            <a:r>
              <a:rPr lang="pt-BR" sz="1400" dirty="0" err="1">
                <a:solidFill>
                  <a:srgbClr val="000000"/>
                </a:solidFill>
                <a:latin typeface="Tw Cen MT" panose="020B0602020104020603" pitchFamily="34" charset="0"/>
              </a:rPr>
              <a:t>Exs</a:t>
            </a: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: comportamentos agressivos e </a:t>
            </a:r>
            <a:r>
              <a:rPr lang="pt-BR" sz="1400" dirty="0" err="1">
                <a:solidFill>
                  <a:srgbClr val="000000"/>
                </a:solidFill>
                <a:latin typeface="Tw Cen MT" panose="020B0602020104020603" pitchFamily="34" charset="0"/>
              </a:rPr>
              <a:t>disruptivos</a:t>
            </a: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 na infância, comportamentos de seguimento 	acrítico de pares na adolescência etc.</a:t>
            </a:r>
          </a:p>
          <a:p>
            <a:pPr marL="1714500" lvl="3" indent="-342900" algn="just">
              <a:buFontTx/>
              <a:buChar char="-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Endereçamento a fatores de risco e proteção de cada contexto social. </a:t>
            </a:r>
          </a:p>
          <a:p>
            <a:pPr marL="1700213" lvl="4" algn="just"/>
            <a:r>
              <a:rPr lang="pt-BR" sz="1400" dirty="0" err="1">
                <a:solidFill>
                  <a:srgbClr val="000000"/>
                </a:solidFill>
                <a:latin typeface="Tw Cen MT" panose="020B0602020104020603" pitchFamily="34" charset="0"/>
              </a:rPr>
              <a:t>Exs</a:t>
            </a: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: cultura de coerção em contextos escolares no Brasil, altos índices de iniquidades social e econômica etc.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endParaRPr lang="pt-BR" sz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pt-BR" sz="1400" dirty="0">
                <a:solidFill>
                  <a:srgbClr val="000000"/>
                </a:solidFill>
                <a:latin typeface="Tw Cen MT" panose="020B0602020104020603" pitchFamily="34" charset="0"/>
              </a:rPr>
              <a:t> Metodologias estruturadas, participativas e interativas</a:t>
            </a:r>
          </a:p>
        </p:txBody>
      </p:sp>
    </p:spTree>
    <p:extLst>
      <p:ext uri="{BB962C8B-B14F-4D97-AF65-F5344CB8AC3E}">
        <p14:creationId xmlns:p14="http://schemas.microsoft.com/office/powerpoint/2010/main" val="23019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“Temos o direito de ser iguais quando a nossa diferença nos inferioriza; e temos o direito de ser diferentes quando a nossa igualdade nos descaracteriza</a:t>
            </a:r>
            <a:r>
              <a:rPr lang="pt-BR" dirty="0" smtClean="0"/>
              <a:t>”</a:t>
            </a:r>
          </a:p>
          <a:p>
            <a:pPr marL="0" indent="0">
              <a:buNone/>
            </a:pPr>
            <a:r>
              <a:rPr lang="pt-BR" dirty="0" smtClean="0"/>
              <a:t>Boaventura </a:t>
            </a:r>
            <a:r>
              <a:rPr lang="pt-BR" dirty="0"/>
              <a:t>de Souza Santos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873" y="116632"/>
            <a:ext cx="8786813" cy="143445"/>
          </a:xfrm>
          <a:prstGeom prst="rect">
            <a:avLst/>
          </a:prstGeom>
          <a:gradFill>
            <a:gsLst>
              <a:gs pos="0">
                <a:srgbClr val="FF8949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>
            <a:noFill/>
            <a:miter lim="800000"/>
            <a:headEnd/>
            <a:tailEnd/>
          </a:ln>
          <a:effectLst>
            <a:reflection blurRad="1270000" stA="0" dist="127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pt-BR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aixaDeTexto 5"/>
          <p:cNvSpPr txBox="1">
            <a:spLocks noChangeArrowheads="1"/>
          </p:cNvSpPr>
          <p:nvPr/>
        </p:nvSpPr>
        <p:spPr bwMode="auto">
          <a:xfrm>
            <a:off x="6804025" y="6488113"/>
            <a:ext cx="23399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8" y="2348880"/>
            <a:ext cx="7848872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rgbClr val="AA2B1E">
                    <a:lumMod val="75000"/>
                  </a:srgbClr>
                </a:solidFill>
                <a:latin typeface="Calibri"/>
                <a:ea typeface="ＭＳ Ｐゴシック" pitchFamily="-1" charset="-128"/>
                <a:cs typeface="+mj-cs"/>
              </a:rPr>
              <a:t>Política Nacional de Atenção Integral à Saúde de Adolescentes em Conflito com a Lei – PNAISARI</a:t>
            </a:r>
          </a:p>
          <a:p>
            <a:pPr algn="ctr"/>
            <a:r>
              <a:rPr lang="pt-BR" sz="3200" dirty="0" smtClean="0">
                <a:solidFill>
                  <a:srgbClr val="AA2B1E">
                    <a:lumMod val="75000"/>
                  </a:srgbClr>
                </a:solidFill>
                <a:latin typeface="Calibri"/>
                <a:ea typeface="ＭＳ Ｐゴシック" pitchFamily="-1" charset="-128"/>
                <a:cs typeface="+mj-cs"/>
              </a:rPr>
              <a:t>Portarias de Consolidação MS/GM nº02 e nº06 de 03/10/2017 </a:t>
            </a:r>
            <a:endParaRPr lang="pt-BR" sz="1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746" y="476672"/>
            <a:ext cx="2432515" cy="15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smtClean="0">
                <a:solidFill>
                  <a:schemeClr val="accent2"/>
                </a:solidFill>
                <a:latin typeface="Trebuchet MS" panose="020B0603020202020204" pitchFamily="34" charset="0"/>
              </a:rPr>
              <a:t>Princípios da PNAISARI</a:t>
            </a:r>
          </a:p>
        </p:txBody>
      </p:sp>
      <p:pic>
        <p:nvPicPr>
          <p:cNvPr id="614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436688"/>
            <a:ext cx="5292725" cy="3189287"/>
          </a:xfrm>
        </p:spPr>
      </p:pic>
      <p:sp>
        <p:nvSpPr>
          <p:cNvPr id="6148" name="Retângulo 4"/>
          <p:cNvSpPr>
            <a:spLocks noChangeArrowheads="1"/>
          </p:cNvSpPr>
          <p:nvPr/>
        </p:nvSpPr>
        <p:spPr bwMode="auto">
          <a:xfrm>
            <a:off x="2411413" y="50133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282EA2"/>
                </a:solidFill>
                <a:cs typeface="Tahoma" panose="020B0604030504040204" pitchFamily="34" charset="0"/>
              </a:rPr>
              <a:t>Articular e integrar os serviços de saúde dentro dos princípios do SUS e do SINASE</a:t>
            </a:r>
            <a:endParaRPr lang="pt-BR" altLang="pt-BR" b="1">
              <a:solidFill>
                <a:srgbClr val="282E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086600" cy="5762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sz="3200" b="1" dirty="0" smtClean="0">
                <a:solidFill>
                  <a:schemeClr val="accent2"/>
                </a:solidFill>
              </a:rPr>
              <a:t>Objetivos PNAISARI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971600" y="1268760"/>
          <a:ext cx="7086600" cy="468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b="1" smtClean="0">
                <a:solidFill>
                  <a:schemeClr val="accent2"/>
                </a:solidFill>
              </a:rPr>
              <a:t>Principais aspectos da Pnaisari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0" hangingPunct="0"/>
            <a:r>
              <a:rPr lang="pt-BR" altLang="pt-BR" sz="2400" smtClean="0">
                <a:solidFill>
                  <a:srgbClr val="000000"/>
                </a:solidFill>
                <a:latin typeface="Tw Cen MT" panose="020B0602020104020603" pitchFamily="34" charset="0"/>
              </a:rPr>
              <a:t>Composição da equipe de saúde: médico, enfermeiro, dentista e 1, 2 ou 3 profissionais de saúde mental;</a:t>
            </a:r>
          </a:p>
          <a:p>
            <a:pPr algn="just" eaLnBrk="0" hangingPunct="0"/>
            <a:endParaRPr lang="pt-BR" altLang="pt-BR" sz="240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just" eaLnBrk="0" hangingPunct="0"/>
            <a:r>
              <a:rPr lang="pt-BR" altLang="pt-BR" sz="2400" smtClean="0">
                <a:solidFill>
                  <a:srgbClr val="000000"/>
                </a:solidFill>
                <a:latin typeface="Tw Cen MT" panose="020B0602020104020603" pitchFamily="34" charset="0"/>
              </a:rPr>
              <a:t>Foco na promoção da saúde e saúde mental, tendo como pano de fundo o conceito de saúde ampliado – “completo bem estar físico, mental e social”</a:t>
            </a:r>
          </a:p>
          <a:p>
            <a:pPr algn="just" eaLnBrk="0" hangingPunct="0"/>
            <a:endParaRPr lang="pt-BR" altLang="pt-BR" sz="240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just" eaLnBrk="0" hangingPunct="0"/>
            <a:r>
              <a:rPr lang="pt-BR" altLang="pt-BR" sz="2400" smtClean="0">
                <a:solidFill>
                  <a:srgbClr val="000000"/>
                </a:solidFill>
                <a:latin typeface="Tw Cen MT" panose="020B0602020104020603" pitchFamily="34" charset="0"/>
              </a:rPr>
              <a:t>Co-financiamento: repasse de incentivo que tem como critério uma porcentagem de acordo com o número de adolescentes atendidos</a:t>
            </a:r>
          </a:p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2"/>
                </a:solidFill>
                <a:latin typeface="Trebuchet MS" pitchFamily="34" charset="0"/>
              </a:rPr>
              <a:t>Organização da atenção em saúde</a:t>
            </a:r>
            <a:endParaRPr lang="pt-BR" dirty="0"/>
          </a:p>
        </p:txBody>
      </p:sp>
      <p:pic>
        <p:nvPicPr>
          <p:cNvPr id="10243" name="Picture 2" descr="D:\Users\henrique.perminio\Pictures\reorganização dos serviços de saúde.ppt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84313"/>
            <a:ext cx="6034088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just"/>
            <a:r>
              <a:rPr lang="pt-BR" altLang="pt-BR" sz="3200" smtClean="0">
                <a:solidFill>
                  <a:schemeClr val="accent2"/>
                </a:solidFill>
                <a:latin typeface="Trebuchet MS" panose="020B0603020202020204" pitchFamily="34" charset="0"/>
              </a:rPr>
              <a:t>Incentivo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268413"/>
            <a:ext cx="4679950" cy="4625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chemeClr val="accent2"/>
                </a:solidFill>
                <a:latin typeface="Trebuchet MS" pitchFamily="34" charset="0"/>
              </a:rPr>
              <a:t>Estados com municípios habilitados conforme a Portaria </a:t>
            </a:r>
            <a:r>
              <a:rPr lang="pt-BR" sz="2800" dirty="0" smtClean="0">
                <a:solidFill>
                  <a:schemeClr val="accent2"/>
                </a:solidFill>
                <a:latin typeface="Trebuchet MS" pitchFamily="34" charset="0"/>
              </a:rPr>
              <a:t>de Consolidação GM/MS nº 02</a:t>
            </a:r>
            <a:endParaRPr lang="pt-BR" sz="2800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556792"/>
            <a:ext cx="46529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239715" y="1988840"/>
            <a:ext cx="3312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Calibri"/>
                <a:cs typeface="+mn-cs"/>
              </a:rPr>
              <a:t>Amazonas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cs typeface="+mn-cs"/>
              </a:rPr>
              <a:t>Acre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cs typeface="+mn-cs"/>
              </a:rPr>
              <a:t>Goiás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cs typeface="+mn-cs"/>
              </a:rPr>
              <a:t>Minas Gerais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Calibri"/>
                <a:cs typeface="+mn-cs"/>
              </a:rPr>
              <a:t>Pará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cs typeface="+mn-cs"/>
              </a:rPr>
              <a:t>Pernambuco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Calibri"/>
                <a:cs typeface="+mn-cs"/>
              </a:rPr>
              <a:t>Piauí</a:t>
            </a:r>
            <a:endParaRPr lang="pt-BR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Calibri"/>
                <a:cs typeface="+mn-cs"/>
              </a:rPr>
              <a:t>Rio </a:t>
            </a:r>
            <a:r>
              <a:rPr lang="pt-BR" sz="2000" dirty="0">
                <a:solidFill>
                  <a:prstClr val="black"/>
                </a:solidFill>
                <a:latin typeface="Calibri"/>
                <a:cs typeface="+mn-cs"/>
              </a:rPr>
              <a:t>de </a:t>
            </a:r>
            <a:r>
              <a:rPr lang="pt-BR" sz="2000" dirty="0" smtClean="0">
                <a:solidFill>
                  <a:prstClr val="black"/>
                </a:solidFill>
                <a:latin typeface="Calibri"/>
                <a:cs typeface="+mn-cs"/>
              </a:rPr>
              <a:t>Janeiro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Calibri"/>
                <a:cs typeface="+mn-cs"/>
              </a:rPr>
              <a:t>Rio </a:t>
            </a:r>
            <a:r>
              <a:rPr lang="pt-BR" sz="2000" dirty="0">
                <a:solidFill>
                  <a:prstClr val="black"/>
                </a:solidFill>
                <a:latin typeface="Calibri"/>
                <a:cs typeface="+mn-cs"/>
              </a:rPr>
              <a:t>grande do </a:t>
            </a:r>
            <a:r>
              <a:rPr lang="pt-BR" sz="2000" dirty="0" smtClean="0">
                <a:solidFill>
                  <a:prstClr val="black"/>
                </a:solidFill>
                <a:latin typeface="Calibri"/>
                <a:cs typeface="+mn-cs"/>
              </a:rPr>
              <a:t>Sul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Calibri"/>
                <a:cs typeface="+mn-cs"/>
              </a:rPr>
              <a:t>Santa Catarina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Calibri"/>
                <a:cs typeface="+mn-cs"/>
              </a:rPr>
              <a:t>São </a:t>
            </a:r>
            <a:r>
              <a:rPr lang="pt-BR" sz="2000" dirty="0">
                <a:solidFill>
                  <a:prstClr val="black"/>
                </a:solidFill>
                <a:latin typeface="Calibri"/>
                <a:cs typeface="+mn-cs"/>
              </a:rPr>
              <a:t>Paulo</a:t>
            </a:r>
          </a:p>
        </p:txBody>
      </p:sp>
    </p:spTree>
    <p:extLst>
      <p:ext uri="{BB962C8B-B14F-4D97-AF65-F5344CB8AC3E}">
        <p14:creationId xmlns:p14="http://schemas.microsoft.com/office/powerpoint/2010/main" val="21130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smtClean="0">
                <a:solidFill>
                  <a:schemeClr val="accent2"/>
                </a:solidFill>
                <a:latin typeface="Trebuchet MS" panose="020B0603020202020204" pitchFamily="34" charset="0"/>
              </a:rPr>
              <a:t>Um novo paradigma de atenção à saúde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pt-BR" altLang="pt-BR" sz="2400" smtClean="0">
                <a:solidFill>
                  <a:srgbClr val="000000"/>
                </a:solidFill>
                <a:latin typeface="Tw Cen MT" panose="020B0602020104020603" pitchFamily="34" charset="0"/>
              </a:rPr>
              <a:t>Integralidade da Atenção: a saúde integrada ao sistema Socioeducativo;</a:t>
            </a:r>
          </a:p>
          <a:p>
            <a:pPr eaLnBrk="0" hangingPunct="0">
              <a:lnSpc>
                <a:spcPct val="80000"/>
              </a:lnSpc>
            </a:pPr>
            <a:r>
              <a:rPr lang="pt-BR" altLang="pt-BR" sz="2400" smtClean="0">
                <a:solidFill>
                  <a:srgbClr val="000000"/>
                </a:solidFill>
                <a:latin typeface="Tw Cen MT" panose="020B0602020104020603" pitchFamily="34" charset="0"/>
              </a:rPr>
              <a:t>integração das equipes</a:t>
            </a:r>
          </a:p>
          <a:p>
            <a:pPr eaLnBrk="0" hangingPunct="0">
              <a:lnSpc>
                <a:spcPct val="80000"/>
              </a:lnSpc>
            </a:pPr>
            <a:r>
              <a:rPr lang="pt-BR" altLang="pt-BR" sz="2400" smtClean="0">
                <a:solidFill>
                  <a:srgbClr val="000000"/>
                </a:solidFill>
                <a:latin typeface="Tw Cen MT" panose="020B0602020104020603" pitchFamily="34" charset="0"/>
              </a:rPr>
              <a:t>não visa apenas ao atendimento médico e tratamento de doenças;</a:t>
            </a:r>
          </a:p>
          <a:p>
            <a:pPr eaLnBrk="0" hangingPunct="0">
              <a:lnSpc>
                <a:spcPct val="80000"/>
              </a:lnSpc>
            </a:pPr>
            <a:r>
              <a:rPr lang="pt-BR" altLang="pt-BR" sz="2400" smtClean="0">
                <a:solidFill>
                  <a:srgbClr val="000000"/>
                </a:solidFill>
                <a:latin typeface="Tw Cen MT" panose="020B0602020104020603" pitchFamily="34" charset="0"/>
              </a:rPr>
              <a:t>adota uma perspectiva do indivíduo como um todo</a:t>
            </a:r>
          </a:p>
          <a:p>
            <a:pPr eaLnBrk="0" hangingPunct="0">
              <a:lnSpc>
                <a:spcPct val="80000"/>
              </a:lnSpc>
            </a:pPr>
            <a:r>
              <a:rPr lang="pt-BR" altLang="pt-BR" sz="2400" smtClean="0">
                <a:solidFill>
                  <a:srgbClr val="000000"/>
                </a:solidFill>
                <a:latin typeface="Tw Cen MT" panose="020B0602020104020603" pitchFamily="34" charset="0"/>
              </a:rPr>
              <a:t>foco e prioridade as necessidade e demandas de saúde dos adolescentes;</a:t>
            </a:r>
          </a:p>
          <a:p>
            <a:pPr eaLnBrk="0" hangingPunct="0">
              <a:lnSpc>
                <a:spcPct val="80000"/>
              </a:lnSpc>
            </a:pPr>
            <a:r>
              <a:rPr lang="pt-BR" altLang="pt-BR" sz="2400" smtClean="0">
                <a:solidFill>
                  <a:srgbClr val="000000"/>
                </a:solidFill>
                <a:latin typeface="Tw Cen MT" panose="020B0602020104020603" pitchFamily="34" charset="0"/>
              </a:rPr>
              <a:t>leva em conta a promoção de uma ambiência saudável e de mudanças positivas no cotidiano dos adolescentes privados de liberdade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 saúde, o ECA e a superação de paradigmas de exclusão e institucionalização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Histórico da SMIJ e alguns marcos: 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O </a:t>
            </a:r>
            <a:r>
              <a:rPr lang="pt-BR" sz="2000" dirty="0"/>
              <a:t>controle do Estado sobre </a:t>
            </a:r>
            <a:r>
              <a:rPr lang="pt-BR" sz="2000" dirty="0" smtClean="0"/>
              <a:t>indivíduos; modelo </a:t>
            </a:r>
            <a:r>
              <a:rPr lang="pt-BR" sz="2000" dirty="0"/>
              <a:t>de assistência centrado na </a:t>
            </a:r>
            <a:r>
              <a:rPr lang="pt-BR" sz="2000" dirty="0" smtClean="0"/>
              <a:t>institucionalização </a:t>
            </a:r>
            <a:r>
              <a:rPr lang="pt-BR" sz="2000" dirty="0"/>
              <a:t>com o objetivo de garantir a proteção social (Código Mello Mattos</a:t>
            </a:r>
            <a:r>
              <a:rPr lang="pt-BR" sz="2000" dirty="0" smtClean="0"/>
              <a:t>, </a:t>
            </a:r>
            <a:r>
              <a:rPr lang="pt-BR" sz="2000" dirty="0"/>
              <a:t>de 1927; Código de Menores</a:t>
            </a:r>
            <a:r>
              <a:rPr lang="pt-BR" sz="2000" dirty="0" smtClean="0"/>
              <a:t>, </a:t>
            </a:r>
            <a:r>
              <a:rPr lang="pt-BR" sz="2000" dirty="0"/>
              <a:t>de 1979</a:t>
            </a:r>
            <a:r>
              <a:rPr lang="pt-BR" sz="2000" dirty="0" smtClean="0"/>
              <a:t>).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Estatuto da criança e do adolescente (ECA) </a:t>
            </a:r>
            <a:r>
              <a:rPr lang="pt-BR" sz="2000" dirty="0" smtClean="0"/>
              <a:t>– 1990</a:t>
            </a:r>
          </a:p>
          <a:p>
            <a:pPr lvl="1"/>
            <a:r>
              <a:rPr lang="pt-BR" sz="1600" dirty="0"/>
              <a:t>a importância da preservação de vínculos sociais e comunitários dos adolescentes</a:t>
            </a:r>
            <a:r>
              <a:rPr lang="pt-BR" sz="1600" dirty="0" smtClean="0"/>
              <a:t>;</a:t>
            </a:r>
          </a:p>
          <a:p>
            <a:pPr lvl="1"/>
            <a:r>
              <a:rPr lang="pt-BR" sz="1600" dirty="0" smtClean="0"/>
              <a:t>garantia </a:t>
            </a:r>
            <a:r>
              <a:rPr lang="pt-BR" sz="1600" dirty="0"/>
              <a:t>de direitos fundamentais e do acesso a bens socioculturais, de convivência familiar, respeito e dignidade, de que são </a:t>
            </a:r>
            <a:r>
              <a:rPr lang="pt-BR" sz="1600" dirty="0" smtClean="0"/>
              <a:t>titulares;</a:t>
            </a:r>
          </a:p>
          <a:p>
            <a:pPr lvl="1"/>
            <a:r>
              <a:rPr lang="pt-BR" sz="1600" dirty="0" smtClean="0"/>
              <a:t>Atribui </a:t>
            </a:r>
            <a:r>
              <a:rPr lang="pt-BR" sz="1600" dirty="0"/>
              <a:t>ao Sistema Único de Saúde (SUS) a função de promover o direito à vida e à saúde, mediante a efetivação de políticas sociais </a:t>
            </a:r>
            <a:r>
              <a:rPr lang="pt-BR" sz="1600" dirty="0" smtClean="0"/>
              <a:t>públicas</a:t>
            </a:r>
          </a:p>
          <a:p>
            <a:pPr lvl="1"/>
            <a:endParaRPr lang="pt-BR" sz="1200" dirty="0" smtClean="0"/>
          </a:p>
          <a:p>
            <a:pPr marL="457200" lvl="1" indent="0">
              <a:buNone/>
            </a:pPr>
            <a:endParaRPr lang="pt-BR" sz="1200" dirty="0" smtClean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873" y="116632"/>
            <a:ext cx="8786813" cy="143445"/>
          </a:xfrm>
          <a:prstGeom prst="rect">
            <a:avLst/>
          </a:prstGeom>
          <a:gradFill>
            <a:gsLst>
              <a:gs pos="0">
                <a:srgbClr val="FF8949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>
            <a:noFill/>
            <a:miter lim="800000"/>
            <a:headEnd/>
            <a:tailEnd/>
          </a:ln>
          <a:effectLst>
            <a:reflection blurRad="1270000" stA="0" dist="127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pt-BR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smtClean="0">
                <a:solidFill>
                  <a:schemeClr val="accent2"/>
                </a:solidFill>
                <a:latin typeface="Trebuchet MS" panose="020B0603020202020204" pitchFamily="34" charset="0"/>
              </a:rPr>
              <a:t>Essa mudança de paradigma gera desafios para a garantia do direito à saúde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600" smtClean="0">
                <a:solidFill>
                  <a:srgbClr val="000000"/>
                </a:solidFill>
                <a:latin typeface="Tw Cen MT" panose="020B0602020104020603" pitchFamily="34" charset="0"/>
              </a:rPr>
              <a:t>Modificar o  modelo repressivo e punitivo que ainda permanece na gestão do sistema socioeducativo X SINASE;</a:t>
            </a:r>
          </a:p>
          <a:p>
            <a:pPr>
              <a:lnSpc>
                <a:spcPct val="90000"/>
              </a:lnSpc>
            </a:pPr>
            <a:r>
              <a:rPr lang="pt-BR" altLang="pt-BR" sz="2600" smtClean="0">
                <a:solidFill>
                  <a:srgbClr val="000000"/>
                </a:solidFill>
                <a:latin typeface="Tw Cen MT" panose="020B0602020104020603" pitchFamily="34" charset="0"/>
              </a:rPr>
              <a:t>A compreensão de que os adolescentes estão privados de liberdade e </a:t>
            </a:r>
            <a:r>
              <a:rPr lang="pt-BR" altLang="pt-BR" sz="2600" smtClean="0">
                <a:solidFill>
                  <a:schemeClr val="accent2"/>
                </a:solidFill>
                <a:latin typeface="Tw Cen MT" panose="020B0602020104020603" pitchFamily="34" charset="0"/>
              </a:rPr>
              <a:t>não dos seus DIREITOS básicos como saúde, educação, lazer, cultura e esportes</a:t>
            </a:r>
            <a:r>
              <a:rPr lang="pt-BR" altLang="pt-BR" sz="2600" smtClean="0">
                <a:solidFill>
                  <a:srgbClr val="000000"/>
                </a:solidFill>
                <a:latin typeface="Tw Cen MT" panose="020B0602020104020603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pt-BR" altLang="pt-BR" sz="2600" smtClean="0">
                <a:solidFill>
                  <a:srgbClr val="000000"/>
                </a:solidFill>
                <a:latin typeface="Tw Cen MT" panose="020B0602020104020603" pitchFamily="34" charset="0"/>
              </a:rPr>
              <a:t>Como gestor único da saúde no município, cabe a SMS assumir a gestão e executar as ações de atenção básica destas unidades, incorporando-as no fluxo da gestão do SUS local</a:t>
            </a:r>
          </a:p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chemeClr val="accent2"/>
                </a:solidFill>
                <a:latin typeface="Trebuchet MS" panose="020B0603020202020204" pitchFamily="34" charset="0"/>
              </a:rPr>
              <a:t>Mais desafios...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Representações sociais do adolescente em conflito com a lei... Presentes dentro e fora do setor saúde e das instituições socioeducativas;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Reconhecimento do cuidado aos adolescentes como uma responsabilidade sanitária da rede de saúde: garantia e qualidade no acesso;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Relação saúde e justiça</a:t>
            </a:r>
            <a:r>
              <a:rPr lang="pt-BR" altLang="pt-BR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: diferentes sentidos e significados atribuídos às ações de cuidado &gt; construção de consensos;</a:t>
            </a:r>
          </a:p>
          <a:p>
            <a:endParaRPr lang="pt-BR" alt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23504"/>
            <a:ext cx="8229600" cy="29289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2"/>
                </a:solidFill>
              </a:rPr>
              <a:t>Encaminhamentos</a:t>
            </a:r>
            <a:endParaRPr lang="pt-BR" sz="2800" b="1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3789040"/>
            <a:ext cx="8147248" cy="1756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Um </a:t>
            </a:r>
            <a:r>
              <a:rPr lang="pt-BR" dirty="0"/>
              <a:t>terço das USES referem </a:t>
            </a:r>
            <a:r>
              <a:rPr lang="pt-BR" dirty="0" smtClean="0"/>
              <a:t>cuidado nos </a:t>
            </a:r>
            <a:r>
              <a:rPr lang="pt-BR" dirty="0"/>
              <a:t>serviços internos da </a:t>
            </a:r>
            <a:r>
              <a:rPr lang="pt-BR" dirty="0" smtClean="0"/>
              <a:t>unidade e </a:t>
            </a:r>
            <a:r>
              <a:rPr lang="pt-BR" dirty="0"/>
              <a:t>apenas 25</a:t>
            </a:r>
            <a:r>
              <a:rPr lang="pt-BR" dirty="0" smtClean="0"/>
              <a:t>% encaminham para o equipamento de saúde externo (</a:t>
            </a:r>
            <a:r>
              <a:rPr lang="pt-BR" dirty="0" err="1" smtClean="0"/>
              <a:t>CAPSad</a:t>
            </a:r>
            <a:r>
              <a:rPr lang="pt-BR" dirty="0" smtClean="0"/>
              <a:t>) por demandas de álcool e outras drogas.</a:t>
            </a:r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248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5536" y="-317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3200" b="1" dirty="0" smtClean="0">
                <a:solidFill>
                  <a:schemeClr val="accent2"/>
                </a:solidFill>
              </a:rPr>
              <a:t>Saúde Mental</a:t>
            </a:r>
            <a:br>
              <a:rPr lang="pt-BR" sz="3200" b="1" dirty="0" smtClean="0">
                <a:solidFill>
                  <a:schemeClr val="accent2"/>
                </a:solidFill>
              </a:rPr>
            </a:br>
            <a:r>
              <a:rPr lang="pt-BR" sz="3200" b="1" dirty="0" smtClean="0">
                <a:solidFill>
                  <a:schemeClr val="accent2"/>
                </a:solidFill>
              </a:rPr>
              <a:t>Levantamento Nacional - 2008</a:t>
            </a:r>
            <a:endParaRPr lang="pt-BR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Contenção e Isolamento</a:t>
            </a:r>
            <a:endParaRPr lang="pt-BR" dirty="0">
              <a:solidFill>
                <a:schemeClr val="accent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277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31640" y="374496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Importante  destacar que o encaminhamento para os procedimentos de contenção e isolamento são realizadas, na grande maioria, pela equipe de segurança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65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Utilização de Medicação</a:t>
            </a:r>
            <a:endParaRPr lang="pt-BR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391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7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141" y="116632"/>
            <a:ext cx="8229600" cy="850106"/>
          </a:xfrm>
        </p:spPr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Considerações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Diante </a:t>
            </a:r>
            <a:r>
              <a:rPr lang="pt-BR" dirty="0"/>
              <a:t>do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predomínio do modelo assistencial da instituição fechada e da baixa aderência às diretrizes da reforma da atenção em saúde mental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foi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indicado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que o sistema socioeducativo brasileiro pode estar respondendo à alta prevalência de transtornos mentais com a utilização, de modo extensivo e cumulativo, de distintas classes de medicação psiquiátrica </a:t>
            </a:r>
            <a:r>
              <a:rPr lang="pt-BR" dirty="0"/>
              <a:t>(Brasil, 2008). </a:t>
            </a:r>
            <a:r>
              <a:rPr lang="pt-BR" dirty="0" smtClean="0"/>
              <a:t>Este levantamento </a:t>
            </a:r>
            <a:r>
              <a:rPr lang="pt-BR" dirty="0"/>
              <a:t>indicou, por exemplo, que em 71,6% das USES a utilização de </a:t>
            </a:r>
            <a:r>
              <a:rPr lang="pt-BR" dirty="0" err="1"/>
              <a:t>antipsicóticos</a:t>
            </a:r>
            <a:r>
              <a:rPr lang="pt-BR" dirty="0"/>
              <a:t> alcançava no mínimo 10% dos adolescentes em cumprimento de medida socioeducativa, sendo que 11,9 % das USES apresentavam mais de 20 % de adolescentes medicados com esta classe de medicamento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4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DIAGNÓSTICO SITUACIONAL DA ATENÇÃO EM SAÚDE MENTAL NAS UNIDADES SOCIOEDUCATIVAS BRASILEIRAS – 2016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100" dirty="0" smtClean="0"/>
              <a:t>Os diagnósticos psiquiátricos mais frequentes:</a:t>
            </a:r>
          </a:p>
          <a:p>
            <a:pPr lvl="1"/>
            <a:r>
              <a:rPr lang="pt-BR" sz="2200" dirty="0" smtClean="0"/>
              <a:t>transtornos de conduta, recebido por 73 adolescentes (40%); </a:t>
            </a:r>
          </a:p>
          <a:p>
            <a:pPr lvl="1"/>
            <a:r>
              <a:rPr lang="pt-BR" sz="2200" dirty="0" smtClean="0"/>
              <a:t>transtornos decorrentes do uso de substâncias psicoativas (27%);</a:t>
            </a:r>
          </a:p>
          <a:p>
            <a:pPr lvl="1"/>
            <a:r>
              <a:rPr lang="pt-BR" sz="2200" dirty="0" smtClean="0"/>
              <a:t>transtornos de adaptação (21%); </a:t>
            </a:r>
          </a:p>
          <a:p>
            <a:pPr lvl="1"/>
            <a:endParaRPr lang="pt-BR" sz="2200" dirty="0"/>
          </a:p>
          <a:p>
            <a:pPr marL="457200" lvl="1" indent="0">
              <a:buNone/>
            </a:pPr>
            <a:r>
              <a:rPr lang="pt-BR" sz="2200" dirty="0" smtClean="0"/>
              <a:t>Nesse sentido, não resta dúvida de que existe a </a:t>
            </a:r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</a:rPr>
              <a:t>difusa e inócua compreensão</a:t>
            </a:r>
            <a:r>
              <a:rPr lang="pt-BR" sz="2200" dirty="0" smtClean="0"/>
              <a:t> de que os transtornos de adaptação são quase sempre decorrentes da própria institucionalização com perda da liberdade. Em geral o diagnóstico de transtorno de conduta é atribuído a jovens que têm dificuldade com as regras sociais 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798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DIAGNÓSTICO SITUACIONAL DA ATENÇÃO EM SAÚDE MENTAL NAS UNIDADES SOCIOEDUCATIVAS BRASILEIRAS – 2016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Outra questão a ser destacada </a:t>
            </a:r>
            <a:r>
              <a:rPr lang="pt-BR" sz="2000" dirty="0" smtClean="0"/>
              <a:t>diz </a:t>
            </a:r>
            <a:r>
              <a:rPr lang="pt-BR" sz="2000" dirty="0"/>
              <a:t>respeito à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fraca associação entre diagnósticos e prescrições</a:t>
            </a:r>
            <a:r>
              <a:rPr lang="pt-BR" sz="2000" dirty="0"/>
              <a:t> observada nos prontuários. O fato pode estar relacionado à estratégia farmacológica especificamente dirigida para o comportamento agressivo e a impulsividade de forma descolada </a:t>
            </a:r>
            <a:r>
              <a:rPr lang="pt-BR" sz="2000" dirty="0" smtClean="0"/>
              <a:t>dos diagnósticos </a:t>
            </a:r>
            <a:r>
              <a:rPr lang="pt-BR" sz="2000" dirty="0"/>
              <a:t>ditos primários, como a esquizofrenia, a depressão e </a:t>
            </a:r>
            <a:r>
              <a:rPr lang="pt-BR" sz="2000" dirty="0" smtClean="0"/>
              <a:t>outros;</a:t>
            </a:r>
            <a:r>
              <a:rPr lang="pt-BR" dirty="0" smtClean="0"/>
              <a:t> </a:t>
            </a:r>
          </a:p>
          <a:p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Impulsividade e agressividade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não são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diagnósticos psiquiátricos, mas sim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sintomas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dirty="0"/>
              <a:t>que podem ocorrer em diversas afecções psiquiátricas, clínicas ou neurológicas e em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comportamento reativo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ou premeditado de pessoas que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não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 apresentam transtornos mentais</a:t>
            </a:r>
            <a:r>
              <a:rPr lang="pt-BR" sz="2000" dirty="0"/>
              <a:t>. </a:t>
            </a:r>
            <a:endParaRPr lang="pt-BR" sz="2000" dirty="0" smtClean="0"/>
          </a:p>
          <a:p>
            <a:endParaRPr lang="pt-BR" sz="2000" dirty="0">
              <a:solidFill>
                <a:srgbClr val="FF0000"/>
              </a:solidFill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36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DIAGNÓSTICO SITUACIONAL DA ATENÇÃO EM SAÚDE MENTAL NAS UNIDADES SOCIOEDUCATIVAS BRASILEIRAS – 2016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A prescrição </a:t>
            </a:r>
            <a:r>
              <a:rPr lang="pt-BR" sz="2400" dirty="0"/>
              <a:t>de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medicação de emergência </a:t>
            </a:r>
            <a:r>
              <a:rPr lang="pt-BR" sz="2400" dirty="0"/>
              <a:t>tanto por via oral quanto intramuscular (no jargão médico “Se necessário” ou “SOS) possibilita à equipe a utilização de medicação psiquiátrica </a:t>
            </a:r>
            <a:r>
              <a:rPr lang="pt-BR" sz="2400" b="1" dirty="0"/>
              <a:t>sem a presença do </a:t>
            </a:r>
            <a:r>
              <a:rPr lang="pt-BR" sz="2400" b="1" dirty="0" smtClean="0"/>
              <a:t>médico</a:t>
            </a:r>
            <a:r>
              <a:rPr lang="pt-BR" sz="2400" dirty="0"/>
              <a:t> </a:t>
            </a:r>
            <a:r>
              <a:rPr lang="pt-BR" sz="2400" dirty="0" smtClean="0"/>
              <a:t>- (</a:t>
            </a:r>
            <a:r>
              <a:rPr lang="pt-BR" sz="2400" dirty="0"/>
              <a:t>39</a:t>
            </a:r>
            <a:r>
              <a:rPr lang="pt-BR" sz="2400" dirty="0" smtClean="0"/>
              <a:t>%)</a:t>
            </a:r>
            <a:r>
              <a:rPr lang="pt-BR" sz="2400" dirty="0"/>
              <a:t> </a:t>
            </a:r>
            <a:r>
              <a:rPr lang="pt-BR" sz="2400" dirty="0" smtClean="0"/>
              <a:t>dos adolescentes </a:t>
            </a:r>
            <a:r>
              <a:rPr lang="pt-BR" sz="2400" dirty="0"/>
              <a:t>tinham registro desta modalidade de prescrição em seus prontuários. </a:t>
            </a:r>
            <a:endParaRPr lang="pt-BR" sz="2400" dirty="0" smtClean="0"/>
          </a:p>
          <a:p>
            <a:pPr algn="just"/>
            <a:r>
              <a:rPr lang="pt-BR" sz="2400" dirty="0"/>
              <a:t>As justificativas mais comuns </a:t>
            </a:r>
            <a:r>
              <a:rPr lang="pt-BR" sz="2400" dirty="0" smtClean="0"/>
              <a:t>eram </a:t>
            </a:r>
            <a:r>
              <a:rPr lang="pt-BR" sz="2400" dirty="0"/>
              <a:t>insônia </a:t>
            </a:r>
            <a:r>
              <a:rPr lang="pt-BR" sz="2400" dirty="0" smtClean="0"/>
              <a:t>e agitação</a:t>
            </a:r>
            <a:r>
              <a:rPr lang="pt-BR" sz="2400" dirty="0"/>
              <a:t>(53%) </a:t>
            </a:r>
            <a:r>
              <a:rPr lang="pt-BR" sz="2400" dirty="0" smtClean="0"/>
              <a:t> </a:t>
            </a:r>
          </a:p>
          <a:p>
            <a:pPr marL="0" indent="0" algn="ctr"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E como não ter insônia e/ou agitação em um ambiente em que a iminência de sofrer violência é frequente? No qual ratos, baratas velam o sono dos adolescentes? No qual os sonhos são enclausurados?</a:t>
            </a:r>
            <a:endParaRPr lang="pt-BR" sz="2400" dirty="0">
              <a:solidFill>
                <a:srgbClr val="C00000"/>
              </a:solidFill>
            </a:endParaRPr>
          </a:p>
          <a:p>
            <a:pPr algn="just"/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1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DIAGNÓSTICO SITUACIONAL DA ATENÇÃO EM SAÚDE MENTAL NAS UNIDADES SOCIOEDUCATIVAS BRASILEIRAS – 2016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Os </a:t>
            </a:r>
            <a:r>
              <a:rPr lang="pt-BR" sz="2400" dirty="0"/>
              <a:t>dados demonstram que a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governança verticalizada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significa a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adoção pelas USES de regras próprias </a:t>
            </a:r>
            <a:r>
              <a:rPr lang="pt-BR" sz="2400" dirty="0"/>
              <a:t>para lidar com as necessidades de saúde dos adolescentes em privação de liberdade, com frequência </a:t>
            </a:r>
            <a:r>
              <a:rPr lang="pt-BR" sz="2400" b="1" dirty="0"/>
              <a:t>tomando decisões que não são consensuais no mundo externo</a:t>
            </a:r>
            <a:r>
              <a:rPr lang="pt-BR" sz="2400" dirty="0"/>
              <a:t> (especialmente no campo das politicas públicas). </a:t>
            </a:r>
            <a:endParaRPr lang="pt-BR" sz="2400" dirty="0" smtClean="0"/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governança verticalizada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indica a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persistência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 instituições fechadas, de esferas administrativas </a:t>
            </a:r>
            <a:r>
              <a:rPr lang="pt-BR" sz="2400" dirty="0" err="1">
                <a:solidFill>
                  <a:schemeClr val="accent2">
                    <a:lumMod val="75000"/>
                  </a:schemeClr>
                </a:solidFill>
              </a:rPr>
              <a:t>autorreferidas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 que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funcionam fora do alcance das leis e diretrizes nacionais no campo da saúde mental</a:t>
            </a:r>
            <a:r>
              <a:rPr lang="pt-BR" sz="2400" b="1" dirty="0"/>
              <a:t>. </a:t>
            </a:r>
            <a:endParaRPr lang="pt-BR" sz="1800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50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Modelo de atenção à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/>
              <a:t>Os </a:t>
            </a:r>
            <a:r>
              <a:rPr lang="pt-BR" sz="1800" b="1" dirty="0"/>
              <a:t>conceitos fundamentais </a:t>
            </a:r>
            <a:r>
              <a:rPr lang="pt-BR" sz="1800" dirty="0"/>
              <a:t>para a produção de saúde dessa população: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600" dirty="0"/>
              <a:t>autonomia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600" dirty="0"/>
              <a:t>estabelecimento de vínculos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600" dirty="0"/>
              <a:t>estímulo às relações interpessoais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600" dirty="0"/>
              <a:t>fortalecimento de redes de apoio</a:t>
            </a:r>
          </a:p>
          <a:p>
            <a:pPr algn="just"/>
            <a:endParaRPr lang="pt-BR" sz="1800" dirty="0" smtClean="0"/>
          </a:p>
          <a:p>
            <a:pPr marL="0" indent="0" algn="just">
              <a:buNone/>
            </a:pPr>
            <a:r>
              <a:rPr lang="pt-BR" sz="1800" b="1" dirty="0" smtClean="0"/>
              <a:t>Modelo </a:t>
            </a:r>
            <a:r>
              <a:rPr lang="pt-BR" sz="1800" b="1" dirty="0"/>
              <a:t>de atenção </a:t>
            </a:r>
            <a:r>
              <a:rPr lang="pt-BR" sz="1800" dirty="0"/>
              <a:t>organizado a partir de redes de atenção à </a:t>
            </a:r>
            <a:r>
              <a:rPr lang="pt-BR" sz="1800" dirty="0" smtClean="0"/>
              <a:t>saúde </a:t>
            </a:r>
            <a:r>
              <a:rPr lang="pt-BR" sz="1800" dirty="0" err="1" smtClean="0"/>
              <a:t>territorializadas</a:t>
            </a:r>
            <a:r>
              <a:rPr lang="pt-BR" sz="1800" dirty="0"/>
              <a:t> </a:t>
            </a:r>
            <a:r>
              <a:rPr lang="pt-BR" sz="1800" dirty="0" smtClean="0"/>
              <a:t>e articuladas intersetorialmente 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marL="0" indent="0">
              <a:buNone/>
            </a:pPr>
            <a:r>
              <a:rPr lang="pt-BR" sz="1800" b="1" dirty="0" smtClean="0"/>
              <a:t>Território</a:t>
            </a:r>
            <a:r>
              <a:rPr lang="pt-BR" sz="1800" dirty="0"/>
              <a:t>: "trata-se de um conceito que extrapola os sentidos meramente geográficos ou regionais, mas tem relação com as redes de relações e afetos e com as redes sociais daquele que é cuidado, que inclui a família, os vizinhos, a escola, a praça, o clube, os lugares de lazer etc. </a:t>
            </a:r>
            <a:r>
              <a:rPr lang="pt-BR" sz="1800" dirty="0" smtClean="0"/>
              <a:t>O </a:t>
            </a:r>
            <a:r>
              <a:rPr lang="pt-BR" sz="1800" dirty="0"/>
              <a:t>território é o lugar psicossocial do sujeito; é onde a vida acontece” (BRASIL, 2005, p. 13</a:t>
            </a:r>
            <a:r>
              <a:rPr lang="pt-BR" sz="1800" dirty="0" smtClean="0"/>
              <a:t>)</a:t>
            </a:r>
          </a:p>
          <a:p>
            <a:pPr marL="0" indent="0">
              <a:buNone/>
            </a:pPr>
            <a:endParaRPr lang="pt-BR" sz="1800" dirty="0" smtClean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873" y="116632"/>
            <a:ext cx="8786813" cy="143445"/>
          </a:xfrm>
          <a:prstGeom prst="rect">
            <a:avLst/>
          </a:prstGeom>
          <a:gradFill>
            <a:gsLst>
              <a:gs pos="0">
                <a:srgbClr val="FF8949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>
            <a:noFill/>
            <a:miter lim="800000"/>
            <a:headEnd/>
            <a:tailEnd/>
          </a:ln>
          <a:effectLst>
            <a:reflection blurRad="1270000" stA="0" dist="127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pt-BR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DIAGNÓSTICO SITUACIONAL DA ATENÇÃO EM SAÚDE MENTAL NAS UNIDADES SOCIOEDUCATIVAS BRASILEIRAS – 2016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/>
              <a:t>A </a:t>
            </a:r>
            <a:r>
              <a:rPr lang="pt-BR" sz="1800" dirty="0" smtClean="0"/>
              <a:t>decisão </a:t>
            </a:r>
            <a:r>
              <a:rPr lang="pt-BR" sz="1800" dirty="0"/>
              <a:t>de atenção em saúde mental no ambiente interno do sistema socioeducativo (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verticalizado</a:t>
            </a:r>
            <a:r>
              <a:rPr lang="pt-BR" sz="1800" dirty="0"/>
              <a:t>), </a:t>
            </a:r>
            <a:r>
              <a:rPr lang="pt-BR" sz="1800" dirty="0" smtClean="0"/>
              <a:t>está </a:t>
            </a:r>
            <a:r>
              <a:rPr lang="pt-BR" sz="1800" dirty="0"/>
              <a:t>diretamente associada à 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alta prevalência de medicação psicoativa</a:t>
            </a:r>
            <a:r>
              <a:rPr lang="pt-BR" sz="1800" dirty="0"/>
              <a:t>. Esta evidência indica que as sanções de privação de liberdade por atos infracionais podem estar produzindo um conjunto </a:t>
            </a:r>
            <a:r>
              <a:rPr lang="pt-BR" sz="1800" dirty="0" smtClean="0"/>
              <a:t>de decisões </a:t>
            </a:r>
            <a:r>
              <a:rPr lang="pt-BR" sz="1800" dirty="0"/>
              <a:t>de medicalização e </a:t>
            </a:r>
            <a:r>
              <a:rPr lang="pt-BR" sz="1800" dirty="0" err="1"/>
              <a:t>farmaceuticalização</a:t>
            </a:r>
            <a:r>
              <a:rPr lang="pt-BR" sz="1800" dirty="0"/>
              <a:t> que pode atentar contra o direito dos adolescentes no campo da saúde mental (Frances &amp; </a:t>
            </a:r>
            <a:r>
              <a:rPr lang="pt-BR" sz="1800" dirty="0" err="1"/>
              <a:t>Raven</a:t>
            </a:r>
            <a:r>
              <a:rPr lang="pt-BR" sz="1800" dirty="0"/>
              <a:t>, 2013) </a:t>
            </a:r>
            <a:endParaRPr lang="pt-BR" sz="1800" dirty="0" smtClean="0"/>
          </a:p>
          <a:p>
            <a:pPr algn="just"/>
            <a:r>
              <a:rPr lang="pt-BR" sz="1800" dirty="0"/>
              <a:t>Os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estudos internacionais </a:t>
            </a:r>
            <a:r>
              <a:rPr lang="pt-BR" sz="1800" dirty="0"/>
              <a:t>e guias clínicos sobre a abordagem das questões de saúde mental em adolescentes em conflito com a lei em situação de privação de liberdade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propõem condutas mais cautelosas em relação à medicação</a:t>
            </a:r>
            <a:r>
              <a:rPr lang="pt-BR" sz="1800" dirty="0"/>
              <a:t>. As psicoterapias e as ações de reabilitação devem ser usadas como intervenções de primeira linha. O manejo farmacológico deve ser utilizado após constatação da insuficiência destas intervenções (</a:t>
            </a:r>
            <a:r>
              <a:rPr lang="pt-BR" sz="1800" dirty="0" err="1"/>
              <a:t>Karnik</a:t>
            </a:r>
            <a:r>
              <a:rPr lang="pt-BR" sz="1800" dirty="0"/>
              <a:t> et al, 2007). </a:t>
            </a:r>
            <a:endParaRPr lang="pt-BR" sz="1800" dirty="0" smtClean="0"/>
          </a:p>
          <a:p>
            <a:pPr algn="just"/>
            <a:r>
              <a:rPr lang="pt-BR" sz="1800" b="1" dirty="0">
                <a:solidFill>
                  <a:srgbClr val="FF0000"/>
                </a:solidFill>
              </a:rPr>
              <a:t>As unidades carecem de alternativas de tratamento, além da </a:t>
            </a:r>
            <a:r>
              <a:rPr lang="pt-BR" sz="1800" b="1" dirty="0" smtClean="0">
                <a:solidFill>
                  <a:srgbClr val="FF0000"/>
                </a:solidFill>
              </a:rPr>
              <a:t>medicação. </a:t>
            </a:r>
            <a:endParaRPr lang="pt-BR" sz="1800" b="1" dirty="0" smtClean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460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pt-BR" altLang="pt-BR" sz="4000" b="1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E mais Desafios!!!</a:t>
            </a:r>
            <a:endParaRPr lang="pt-BR" altLang="pt-BR" sz="4000" b="1" dirty="0" smtClean="0">
              <a:solidFill>
                <a:schemeClr val="accent2"/>
              </a:solidFill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w Cen MT" panose="020B0602020104020603" pitchFamily="34" charset="0"/>
              </a:rPr>
              <a:t>Superar a expectativa </a:t>
            </a:r>
            <a:r>
              <a:rPr lang="pt-BR" sz="2400" dirty="0">
                <a:latin typeface="Tw Cen MT" panose="020B0602020104020603" pitchFamily="34" charset="0"/>
              </a:rPr>
              <a:t>de parte da equipe interna de que o adolescente esteja medicado e até sedado </a:t>
            </a: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Tw Cen MT" panose="020B0602020104020603" pitchFamily="34" charset="0"/>
              </a:rPr>
              <a:t>Enfrentamento </a:t>
            </a:r>
            <a:r>
              <a:rPr lang="pt-BR" altLang="pt-BR" sz="2400" dirty="0">
                <a:latin typeface="Tw Cen MT" panose="020B0602020104020603" pitchFamily="34" charset="0"/>
              </a:rPr>
              <a:t>das relações de causalidade: transtornos mentais/uso de substâncias psicoativas e cometimento de atos </a:t>
            </a:r>
            <a:r>
              <a:rPr lang="pt-BR" altLang="pt-BR" sz="2400" dirty="0" smtClean="0">
                <a:latin typeface="Tw Cen MT" panose="020B0602020104020603" pitchFamily="34" charset="0"/>
              </a:rPr>
              <a:t>infracionais</a:t>
            </a: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Tw Cen MT" panose="020B0602020104020603" pitchFamily="34" charset="0"/>
              </a:rPr>
              <a:t>Não tornar a exceção uma regra – medidas extremas em saúde mental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Tw Cen MT" panose="020B0602020104020603" pitchFamily="34" charset="0"/>
              </a:rPr>
              <a:t>Situações e condições de vulnerabilidade dos adolescentes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Tw Cen MT" panose="020B0602020104020603" pitchFamily="34" charset="0"/>
              </a:rPr>
              <a:t>(Des)construção de demandas em SM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Tw Cen MT" panose="020B0602020104020603" pitchFamily="34" charset="0"/>
              </a:rPr>
              <a:t>Medicalização: qual o sentido?!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Tw Cen MT" panose="020B0602020104020603" pitchFamily="34" charset="0"/>
              </a:rPr>
              <a:t>Enfrentamento da violência institucional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Tw Cen MT" panose="020B0602020104020603" pitchFamily="34" charset="0"/>
              </a:rPr>
              <a:t>Efetiva promoção de saúde mental nas unidades de privação de liberdade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pt-BR" altLang="pt-BR" sz="2800" dirty="0" smtClean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endParaRPr lang="pt-BR" alt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r>
              <a:rPr lang="pt-BR" altLang="pt-BR" sz="3600" smtClean="0">
                <a:solidFill>
                  <a:srgbClr val="000000"/>
                </a:solidFill>
                <a:latin typeface="Tw Cen MT" panose="020B0602020104020603" pitchFamily="34" charset="0"/>
              </a:rPr>
              <a:t>São esses desafios que nos movem a fazer a diferença, de uma maneira criativa transcendendo a assistência à saúde. </a:t>
            </a:r>
          </a:p>
          <a:p>
            <a:pPr eaLnBrk="0" hangingPunct="0"/>
            <a:r>
              <a:rPr lang="pt-BR" altLang="pt-BR" sz="3600" smtClean="0">
                <a:solidFill>
                  <a:srgbClr val="000000"/>
                </a:solidFill>
                <a:latin typeface="Tw Cen MT" panose="020B0602020104020603" pitchFamily="34" charset="0"/>
              </a:rPr>
              <a:t>Nos levam a crer que é urgente a necessidade de se ter políticas integradas, pensado em ações sinérgicas. </a:t>
            </a:r>
          </a:p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pt-BR" sz="3600" b="1" dirty="0">
                <a:solidFill>
                  <a:schemeClr val="accent2"/>
                </a:solidFill>
              </a:rPr>
              <a:t>Profissional de </a:t>
            </a:r>
            <a:r>
              <a:rPr lang="pt-BR" sz="3600" b="1" dirty="0" smtClean="0">
                <a:solidFill>
                  <a:schemeClr val="accent2"/>
                </a:solidFill>
              </a:rPr>
              <a:t>Saúde </a:t>
            </a:r>
            <a:r>
              <a:rPr lang="pt-BR" sz="3600" b="1" dirty="0">
                <a:solidFill>
                  <a:schemeClr val="accent2"/>
                </a:solidFill>
              </a:rPr>
              <a:t>Mental previsto na </a:t>
            </a:r>
            <a:r>
              <a:rPr lang="pt-BR" sz="3600" b="1" dirty="0" smtClean="0">
                <a:solidFill>
                  <a:schemeClr val="accent2"/>
                </a:solidFill>
              </a:rPr>
              <a:t>PNAISARI</a:t>
            </a:r>
            <a:endParaRPr lang="pt-BR" sz="3600" b="1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pPr algn="just"/>
            <a:r>
              <a:rPr lang="pt-BR" sz="2000" dirty="0" smtClean="0"/>
              <a:t>A atuação dos </a:t>
            </a:r>
            <a:r>
              <a:rPr lang="pt-BR" sz="2000" dirty="0"/>
              <a:t>profissionais de saúde mental </a:t>
            </a:r>
            <a:r>
              <a:rPr lang="pt-BR" sz="2000" dirty="0" smtClean="0"/>
              <a:t>deve ser baseado </a:t>
            </a:r>
            <a:r>
              <a:rPr lang="pt-BR" sz="2000" b="1" dirty="0"/>
              <a:t>“na estratégia do </a:t>
            </a:r>
            <a:r>
              <a:rPr lang="pt-BR" sz="2000" b="1" dirty="0" err="1"/>
              <a:t>matriciamento</a:t>
            </a:r>
            <a:r>
              <a:rPr lang="pt-BR" sz="2000" b="1" dirty="0"/>
              <a:t>”. </a:t>
            </a:r>
            <a:endParaRPr lang="pt-BR" sz="2000" b="1" dirty="0" smtClean="0"/>
          </a:p>
          <a:p>
            <a:pPr algn="just"/>
            <a:r>
              <a:rPr lang="pt-BR" sz="2000" b="1" dirty="0" smtClean="0"/>
              <a:t>O que é </a:t>
            </a:r>
            <a:r>
              <a:rPr lang="pt-BR" sz="2000" b="1" dirty="0" err="1" smtClean="0"/>
              <a:t>matriciamento</a:t>
            </a:r>
            <a:r>
              <a:rPr lang="pt-BR" sz="2000" b="1" dirty="0" smtClean="0"/>
              <a:t>?</a:t>
            </a:r>
          </a:p>
          <a:p>
            <a:pPr lvl="1" algn="just"/>
            <a:r>
              <a:rPr lang="pt-BR" sz="1800" dirty="0" smtClean="0"/>
              <a:t>Nas </a:t>
            </a:r>
            <a:r>
              <a:rPr lang="pt-BR" sz="1800" dirty="0"/>
              <a:t>funções de </a:t>
            </a:r>
            <a:r>
              <a:rPr lang="pt-BR" sz="1800" dirty="0" err="1"/>
              <a:t>matriciamento</a:t>
            </a:r>
            <a:r>
              <a:rPr lang="pt-BR" sz="1800" dirty="0"/>
              <a:t>, os profissionais não teriam como prioridade o atendimento individual, ambulatorial, nem mesmo a realização de avaliações demandadas pelo Judiciário. </a:t>
            </a:r>
            <a:r>
              <a:rPr lang="pt-BR" sz="1800" dirty="0">
                <a:solidFill>
                  <a:srgbClr val="FF0000"/>
                </a:solidFill>
              </a:rPr>
              <a:t>O papel do </a:t>
            </a:r>
            <a:r>
              <a:rPr lang="pt-BR" sz="1800" dirty="0" err="1">
                <a:solidFill>
                  <a:srgbClr val="FF0000"/>
                </a:solidFill>
              </a:rPr>
              <a:t>matriciamento</a:t>
            </a:r>
            <a:r>
              <a:rPr lang="pt-BR" sz="1800" dirty="0">
                <a:solidFill>
                  <a:srgbClr val="FF0000"/>
                </a:solidFill>
              </a:rPr>
              <a:t> das ações de saúde mental seria </a:t>
            </a:r>
            <a:r>
              <a:rPr lang="pt-BR" sz="1800" b="1" dirty="0">
                <a:solidFill>
                  <a:srgbClr val="FF0000"/>
                </a:solidFill>
              </a:rPr>
              <a:t>junto</a:t>
            </a:r>
            <a:r>
              <a:rPr lang="pt-BR" sz="1800" dirty="0">
                <a:solidFill>
                  <a:srgbClr val="FF0000"/>
                </a:solidFill>
              </a:rPr>
              <a:t> às equipes da saúde e do sistema </a:t>
            </a:r>
            <a:r>
              <a:rPr lang="pt-BR" sz="1800" dirty="0" smtClean="0">
                <a:solidFill>
                  <a:srgbClr val="FF0000"/>
                </a:solidFill>
              </a:rPr>
              <a:t>socioeducativo</a:t>
            </a:r>
            <a:r>
              <a:rPr lang="pt-BR" sz="1800" dirty="0" smtClean="0"/>
              <a:t>;</a:t>
            </a:r>
          </a:p>
          <a:p>
            <a:pPr lvl="1" algn="just"/>
            <a:r>
              <a:rPr lang="pt-BR" sz="1800" dirty="0" smtClean="0"/>
              <a:t>Realizar </a:t>
            </a:r>
            <a:r>
              <a:rPr lang="pt-BR" sz="1800" dirty="0" err="1" smtClean="0"/>
              <a:t>matriciamento</a:t>
            </a:r>
            <a:r>
              <a:rPr lang="pt-BR" sz="1800" dirty="0" smtClean="0"/>
              <a:t> significa:</a:t>
            </a:r>
          </a:p>
          <a:p>
            <a:pPr lvl="2" algn="just"/>
            <a:r>
              <a:rPr lang="pt-BR" sz="1600" dirty="0" smtClean="0"/>
              <a:t>i</a:t>
            </a:r>
            <a:r>
              <a:rPr lang="pt-BR" sz="1600" dirty="0"/>
              <a:t>) discussão de casos clínicos; </a:t>
            </a:r>
            <a:endParaRPr lang="pt-BR" sz="1600" dirty="0" smtClean="0"/>
          </a:p>
          <a:p>
            <a:pPr lvl="2" algn="just"/>
            <a:r>
              <a:rPr lang="pt-BR" sz="1600" dirty="0" err="1" smtClean="0"/>
              <a:t>ii</a:t>
            </a:r>
            <a:r>
              <a:rPr lang="pt-BR" sz="1600" dirty="0"/>
              <a:t>) participação na elaboração do Projeto Terapêutico Singular, </a:t>
            </a:r>
            <a:r>
              <a:rPr lang="pt-BR" sz="1600" b="1" dirty="0"/>
              <a:t>integrado</a:t>
            </a:r>
            <a:r>
              <a:rPr lang="pt-BR" sz="1600" dirty="0"/>
              <a:t> ao PIA</a:t>
            </a:r>
            <a:r>
              <a:rPr lang="pt-BR" sz="1600" dirty="0" smtClean="0"/>
              <a:t>;</a:t>
            </a:r>
          </a:p>
          <a:p>
            <a:pPr lvl="2" algn="just"/>
            <a:r>
              <a:rPr lang="pt-BR" sz="1600" dirty="0" err="1" smtClean="0"/>
              <a:t>iii</a:t>
            </a:r>
            <a:r>
              <a:rPr lang="pt-BR" sz="1600" dirty="0"/>
              <a:t>) atendimento </a:t>
            </a:r>
            <a:r>
              <a:rPr lang="pt-BR" sz="1600" dirty="0" smtClean="0"/>
              <a:t>psicossocial em </a:t>
            </a:r>
            <a:r>
              <a:rPr lang="pt-BR" sz="1600" dirty="0"/>
              <a:t>conjunto com outros profissionais da unidade socioeducativa e da rede </a:t>
            </a:r>
            <a:r>
              <a:rPr lang="pt-BR" sz="1600" dirty="0" err="1"/>
              <a:t>intersetorial</a:t>
            </a:r>
            <a:r>
              <a:rPr lang="pt-BR" sz="1600" dirty="0" smtClean="0"/>
              <a:t>;</a:t>
            </a:r>
          </a:p>
          <a:p>
            <a:pPr lvl="2" algn="just"/>
            <a:r>
              <a:rPr lang="pt-BR" sz="1600" dirty="0" err="1" smtClean="0"/>
              <a:t>iv</a:t>
            </a:r>
            <a:r>
              <a:rPr lang="pt-BR" sz="1600" dirty="0"/>
              <a:t>) colaboração nas intervenções terapêuticas da equipe de Atenção Básica de referência e de outros serviços de saúde necessários</a:t>
            </a:r>
            <a:r>
              <a:rPr lang="pt-BR" sz="1600" dirty="0" smtClean="0"/>
              <a:t>;</a:t>
            </a:r>
          </a:p>
          <a:p>
            <a:pPr lvl="2" algn="just"/>
            <a:r>
              <a:rPr lang="pt-BR" sz="1600" dirty="0" smtClean="0"/>
              <a:t>v</a:t>
            </a:r>
            <a:r>
              <a:rPr lang="pt-BR" sz="1600" dirty="0"/>
              <a:t>) agenciamento dos casos de saúde mental na rede, de modo a garantir a atenção integral à saúde</a:t>
            </a:r>
            <a:r>
              <a:rPr lang="pt-BR" sz="1600" dirty="0" smtClean="0"/>
              <a:t>;</a:t>
            </a:r>
          </a:p>
          <a:p>
            <a:pPr lvl="2" algn="just"/>
            <a:r>
              <a:rPr lang="pt-BR" sz="1600" dirty="0" smtClean="0"/>
              <a:t>vi</a:t>
            </a:r>
            <a:r>
              <a:rPr lang="pt-BR" sz="1600" dirty="0"/>
              <a:t>) realização de visitas domiciliares conjuntas. </a:t>
            </a:r>
          </a:p>
        </p:txBody>
      </p:sp>
    </p:spTree>
    <p:extLst>
      <p:ext uri="{BB962C8B-B14F-4D97-AF65-F5344CB8AC3E}">
        <p14:creationId xmlns:p14="http://schemas.microsoft.com/office/powerpoint/2010/main" val="21840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accent2"/>
                </a:solidFill>
              </a:rPr>
              <a:t>Atribuições do Profissional </a:t>
            </a:r>
            <a:r>
              <a:rPr lang="pt-BR" sz="3200" b="1" dirty="0">
                <a:solidFill>
                  <a:schemeClr val="accent2"/>
                </a:solidFill>
              </a:rPr>
              <a:t>de Saúde </a:t>
            </a:r>
            <a:r>
              <a:rPr lang="pt-BR" sz="3200" b="1" dirty="0" smtClean="0">
                <a:solidFill>
                  <a:schemeClr val="accent2"/>
                </a:solidFill>
              </a:rPr>
              <a:t>Mental em conjunto com a equipe de saúde das USE e da rede SUS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Realização </a:t>
            </a:r>
            <a:r>
              <a:rPr lang="pt-BR" sz="2000" dirty="0"/>
              <a:t>de análise da situação de saúde mental da população socioeducativa para o planejamento das intervenções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articulação </a:t>
            </a:r>
            <a:r>
              <a:rPr lang="pt-BR" sz="2000" dirty="0"/>
              <a:t>das redes de saúde e </a:t>
            </a:r>
            <a:r>
              <a:rPr lang="pt-BR" sz="2000" dirty="0" err="1"/>
              <a:t>intersetorial</a:t>
            </a:r>
            <a:r>
              <a:rPr lang="pt-BR" sz="2000" dirty="0"/>
              <a:t> disponíveis no território para atenção à saúde mental dos adolescentes; </a:t>
            </a:r>
            <a:endParaRPr lang="pt-BR" sz="2000" dirty="0" smtClean="0"/>
          </a:p>
          <a:p>
            <a:r>
              <a:rPr lang="pt-BR" sz="2000" dirty="0" smtClean="0"/>
              <a:t>avaliação </a:t>
            </a:r>
            <a:r>
              <a:rPr lang="pt-BR" sz="2000" dirty="0"/>
              <a:t>psicossocial dos adolescentes com indícios de transtorno mental e/ou agenciamento dos casos que dela necessitem na Rede de Atenção à Saúde; </a:t>
            </a:r>
            <a:endParaRPr lang="pt-BR" sz="2000" dirty="0" smtClean="0"/>
          </a:p>
          <a:p>
            <a:r>
              <a:rPr lang="pt-BR" sz="2000" dirty="0" smtClean="0"/>
              <a:t>elaboração </a:t>
            </a:r>
            <a:r>
              <a:rPr lang="pt-BR" sz="2000" dirty="0"/>
              <a:t>de estratégias de intervenção em saúde mental, em conjunto com a equipe de saúde responsável e a equipe do socioeducativo, a partir das demandas mais prevalentes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desenvolvimento </a:t>
            </a:r>
            <a:r>
              <a:rPr lang="pt-BR" sz="2000" dirty="0"/>
              <a:t>de ações e articulação com a rede para atenção à saúde e cuidados com as equipes que atendem às unidades socioeducativas</a:t>
            </a:r>
            <a:r>
              <a:rPr lang="pt-BR" sz="2000" dirty="0" smtClean="0"/>
              <a:t>;</a:t>
            </a:r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588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chemeClr val="accent2"/>
                </a:solidFill>
              </a:rPr>
              <a:t>Atribuições do Profissional de Saúde Mental em conjunto com a equipe de saúde das USE e da rede SUS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fomento a discussões sobre a medicalização dos problemas de saúde mental no sistema socioeducativo; </a:t>
            </a:r>
            <a:endParaRPr lang="pt-BR" sz="2000" dirty="0" smtClean="0"/>
          </a:p>
          <a:p>
            <a:r>
              <a:rPr lang="pt-BR" sz="2000" dirty="0"/>
              <a:t>i</a:t>
            </a:r>
            <a:r>
              <a:rPr lang="pt-BR" sz="2000" dirty="0" smtClean="0"/>
              <a:t>ncentivo </a:t>
            </a:r>
            <a:r>
              <a:rPr lang="pt-BR" sz="2000" dirty="0"/>
              <a:t>a intervenções e discussões sobre a dinâmica institucional para a produção de saúde mental no sistema socioeducativo; </a:t>
            </a:r>
            <a:endParaRPr lang="pt-BR" sz="2000" dirty="0" smtClean="0"/>
          </a:p>
          <a:p>
            <a:r>
              <a:rPr lang="pt-BR" sz="2000" dirty="0" smtClean="0">
                <a:solidFill>
                  <a:srgbClr val="FF0000"/>
                </a:solidFill>
              </a:rPr>
              <a:t>contribuição </a:t>
            </a:r>
            <a:r>
              <a:rPr lang="pt-BR" sz="2000" dirty="0">
                <a:solidFill>
                  <a:srgbClr val="FF0000"/>
                </a:solidFill>
              </a:rPr>
              <a:t>nas discussões sobre a </a:t>
            </a:r>
            <a:r>
              <a:rPr lang="pt-BR" sz="2000" dirty="0" err="1">
                <a:solidFill>
                  <a:srgbClr val="FF0000"/>
                </a:solidFill>
              </a:rPr>
              <a:t>desinstitucionalização</a:t>
            </a:r>
            <a:r>
              <a:rPr lang="pt-BR" sz="2000" dirty="0">
                <a:solidFill>
                  <a:srgbClr val="FF0000"/>
                </a:solidFill>
              </a:rPr>
              <a:t> de adolescentes com transtornos mentais e/ou decorrentes do uso de álcool e outras drogas; </a:t>
            </a:r>
            <a:endParaRPr lang="pt-BR" sz="2000" dirty="0" smtClean="0">
              <a:solidFill>
                <a:srgbClr val="FF0000"/>
              </a:solidFill>
            </a:endParaRPr>
          </a:p>
          <a:p>
            <a:r>
              <a:rPr lang="pt-BR" sz="2000" dirty="0" smtClean="0"/>
              <a:t>provisão </a:t>
            </a:r>
            <a:r>
              <a:rPr lang="pt-BR" sz="2000" dirty="0"/>
              <a:t>de subsídios para o Plano Individual de Atendimento (PIA) do adolescente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promoção do seguimento do cuidado em saúde mental dos adolescentes após o cumprimento da medida socioeducativa. 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9863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Hipervídeo</a:t>
            </a:r>
            <a:endParaRPr lang="pt-BR" alt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defRPr/>
            </a:pPr>
            <a:endParaRPr lang="pt-BR" sz="2400" dirty="0" smtClean="0">
              <a:solidFill>
                <a:srgbClr val="DFE6D0"/>
              </a:solidFill>
              <a:latin typeface="Tw Cen MT"/>
              <a:hlinkClick r:id="rId2"/>
            </a:endParaRPr>
          </a:p>
          <a:p>
            <a:pPr marL="274320" indent="-274320" fontAlgn="auto"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defRPr/>
            </a:pPr>
            <a:endParaRPr lang="pt-BR" sz="2400" dirty="0">
              <a:solidFill>
                <a:srgbClr val="DFE6D0"/>
              </a:solidFill>
              <a:latin typeface="Tw Cen MT"/>
              <a:hlinkClick r:id="rId2"/>
            </a:endParaRPr>
          </a:p>
          <a:p>
            <a:pPr marL="274320" indent="-274320" fontAlgn="auto"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defRPr/>
            </a:pPr>
            <a:r>
              <a:rPr lang="pt-BR" sz="2400" dirty="0" smtClean="0">
                <a:solidFill>
                  <a:srgbClr val="DFE6D0"/>
                </a:solidFill>
                <a:latin typeface="Tw Cen MT"/>
                <a:hlinkClick r:id="rId2"/>
              </a:rPr>
              <a:t>http</a:t>
            </a:r>
            <a:r>
              <a:rPr lang="pt-BR" sz="2400" dirty="0">
                <a:solidFill>
                  <a:srgbClr val="DFE6D0"/>
                </a:solidFill>
                <a:latin typeface="Tw Cen MT"/>
                <a:hlinkClick r:id="rId2"/>
              </a:rPr>
              <a:t>://www.redesestrategicassus.org/#/adolescente</a:t>
            </a:r>
            <a:endParaRPr lang="pt-BR" sz="2400" dirty="0">
              <a:solidFill>
                <a:srgbClr val="DFE6D0"/>
              </a:solidFill>
              <a:latin typeface="Tw Cen MT"/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47862"/>
            <a:ext cx="8532440" cy="29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3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Ana </a:t>
            </a:r>
            <a:r>
              <a:rPr lang="pt-BR" sz="3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Luísa L. </a:t>
            </a:r>
            <a:r>
              <a:rPr lang="pt-BR" sz="3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Serra</a:t>
            </a:r>
          </a:p>
          <a:p>
            <a:pPr marL="0" indent="0" algn="ctr">
              <a:buNone/>
            </a:pPr>
            <a:r>
              <a:rPr lang="pt-BR" sz="3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Débora Estela M. Pereira</a:t>
            </a:r>
            <a:endParaRPr lang="pt-BR" sz="36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Assessoras Técnicas da Coordenação Geral de Saúde do Adolescente e do Jovem</a:t>
            </a:r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ana.serra@saude.gov.br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debora.massarente@saude.gov.br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(61)3315-9109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98166-3609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4336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/>
              <a:t>Instituída pela PORTARIA DE CONSOLIDAÇÃO Nº 3 (antiga </a:t>
            </a:r>
            <a:r>
              <a:rPr lang="pt-BR" sz="1800" dirty="0" smtClean="0"/>
              <a:t>3.088</a:t>
            </a:r>
            <a:r>
              <a:rPr lang="pt-BR" sz="1800" dirty="0"/>
              <a:t>, de </a:t>
            </a:r>
            <a:r>
              <a:rPr lang="pt-BR" sz="1800" dirty="0" smtClean="0"/>
              <a:t>23/12/2011), </a:t>
            </a:r>
            <a:r>
              <a:rPr lang="pt-BR" sz="1800" dirty="0"/>
              <a:t>a </a:t>
            </a:r>
            <a:r>
              <a:rPr lang="pt-BR" sz="1800" dirty="0" smtClean="0"/>
              <a:t>RAPS prevê </a:t>
            </a:r>
            <a:r>
              <a:rPr lang="pt-BR" sz="1800" dirty="0"/>
              <a:t>a criação, a ampliação e a articulação de pontos de atenção à saúde</a:t>
            </a:r>
            <a:r>
              <a:rPr lang="pt-BR" sz="1800" dirty="0" smtClean="0"/>
              <a:t>. Objetivos </a:t>
            </a:r>
            <a:r>
              <a:rPr lang="pt-BR" sz="1800" dirty="0"/>
              <a:t>gerais: </a:t>
            </a:r>
            <a:endParaRPr lang="pt-BR" sz="1800" dirty="0" smtClean="0"/>
          </a:p>
          <a:p>
            <a:pPr lvl="1"/>
            <a:r>
              <a:rPr lang="pt-BR" sz="1400" b="1" dirty="0" smtClean="0"/>
              <a:t>ampliar</a:t>
            </a:r>
            <a:r>
              <a:rPr lang="pt-BR" sz="1400" dirty="0" smtClean="0"/>
              <a:t> </a:t>
            </a:r>
            <a:r>
              <a:rPr lang="pt-BR" sz="1400" dirty="0"/>
              <a:t>o </a:t>
            </a:r>
            <a:r>
              <a:rPr lang="pt-BR" sz="1400" b="1" dirty="0"/>
              <a:t>acesso</a:t>
            </a:r>
            <a:r>
              <a:rPr lang="pt-BR" sz="1400" dirty="0"/>
              <a:t> à atenção psicossocial; </a:t>
            </a:r>
            <a:endParaRPr lang="pt-BR" sz="1400" dirty="0" smtClean="0"/>
          </a:p>
          <a:p>
            <a:pPr lvl="1"/>
            <a:r>
              <a:rPr lang="pt-BR" sz="1400" dirty="0" smtClean="0"/>
              <a:t>promover </a:t>
            </a:r>
            <a:r>
              <a:rPr lang="pt-BR" sz="1400" dirty="0"/>
              <a:t>a </a:t>
            </a:r>
            <a:r>
              <a:rPr lang="pt-BR" sz="1400" b="1" dirty="0"/>
              <a:t>vinculação</a:t>
            </a:r>
            <a:r>
              <a:rPr lang="pt-BR" sz="1400" dirty="0"/>
              <a:t> das pessoas com transtornos e de suas famílias aos pontos de atenção; e </a:t>
            </a:r>
            <a:endParaRPr lang="pt-BR" sz="1400" dirty="0" smtClean="0"/>
          </a:p>
          <a:p>
            <a:pPr lvl="1"/>
            <a:r>
              <a:rPr lang="pt-BR" sz="1400" dirty="0" smtClean="0"/>
              <a:t>garantir </a:t>
            </a:r>
            <a:r>
              <a:rPr lang="pt-BR" sz="1400" dirty="0"/>
              <a:t>a </a:t>
            </a:r>
            <a:r>
              <a:rPr lang="pt-BR" sz="1400" b="1" dirty="0"/>
              <a:t>articulação</a:t>
            </a:r>
            <a:r>
              <a:rPr lang="pt-BR" sz="1400" dirty="0"/>
              <a:t> e a </a:t>
            </a:r>
            <a:r>
              <a:rPr lang="pt-BR" sz="1400" b="1" dirty="0"/>
              <a:t>integração</a:t>
            </a:r>
            <a:r>
              <a:rPr lang="pt-BR" sz="1400" dirty="0"/>
              <a:t> dos pontos de atenção das RAS no território, qualificando o cuidado por meio do acolhimento, do </a:t>
            </a:r>
            <a:r>
              <a:rPr lang="pt-BR" sz="1400" b="1" dirty="0"/>
              <a:t>acompanhamento contínuo </a:t>
            </a:r>
            <a:r>
              <a:rPr lang="pt-BR" sz="1400" dirty="0"/>
              <a:t>e da atenção às </a:t>
            </a:r>
            <a:r>
              <a:rPr lang="pt-BR" sz="1400" dirty="0" smtClean="0"/>
              <a:t>urgências.</a:t>
            </a:r>
          </a:p>
          <a:p>
            <a:pPr marL="457200" lvl="1" indent="0">
              <a:buNone/>
            </a:pPr>
            <a:r>
              <a:rPr lang="pt-BR" sz="1800" dirty="0" smtClean="0"/>
              <a:t>Específicos</a:t>
            </a:r>
            <a:r>
              <a:rPr lang="pt-BR" sz="1800" dirty="0"/>
              <a:t>: </a:t>
            </a:r>
          </a:p>
          <a:p>
            <a:pPr lvl="1"/>
            <a:r>
              <a:rPr lang="pt-BR" sz="1400" dirty="0" smtClean="0"/>
              <a:t>promover </a:t>
            </a:r>
            <a:r>
              <a:rPr lang="pt-BR" sz="1400" b="1" dirty="0"/>
              <a:t>cuidados</a:t>
            </a:r>
            <a:r>
              <a:rPr lang="pt-BR" sz="1400" dirty="0"/>
              <a:t> em saúde especialmente a grupos mais </a:t>
            </a:r>
            <a:r>
              <a:rPr lang="pt-BR" sz="1400" b="1" dirty="0"/>
              <a:t>vulneráveis</a:t>
            </a:r>
            <a:r>
              <a:rPr lang="pt-BR" sz="1400" dirty="0"/>
              <a:t> (crianças, adolescentes, jovens, pessoas em situação de rua e populações indígenas); </a:t>
            </a:r>
            <a:endParaRPr lang="pt-BR" sz="1400" dirty="0" smtClean="0"/>
          </a:p>
          <a:p>
            <a:pPr lvl="1"/>
            <a:r>
              <a:rPr lang="pt-BR" sz="1400" b="1" dirty="0" smtClean="0"/>
              <a:t>prevenir</a:t>
            </a:r>
            <a:r>
              <a:rPr lang="pt-BR" sz="1400" dirty="0" smtClean="0"/>
              <a:t> </a:t>
            </a:r>
            <a:r>
              <a:rPr lang="pt-BR" sz="1400" dirty="0"/>
              <a:t>o consumo e a dependência de álcool e outras drogas e </a:t>
            </a:r>
            <a:r>
              <a:rPr lang="pt-BR" sz="1400" b="1" dirty="0"/>
              <a:t>reduzir os danos </a:t>
            </a:r>
            <a:r>
              <a:rPr lang="pt-BR" sz="1400" dirty="0"/>
              <a:t>provocados pelo consumo; </a:t>
            </a:r>
            <a:endParaRPr lang="pt-BR" sz="1400" dirty="0" smtClean="0"/>
          </a:p>
          <a:p>
            <a:pPr marL="457200" lvl="1" indent="0">
              <a:buNone/>
            </a:pPr>
            <a:endParaRPr lang="pt-BR" sz="1400" dirty="0" smtClean="0"/>
          </a:p>
          <a:p>
            <a:pPr marL="457200" lvl="1" indent="0">
              <a:buNone/>
            </a:pPr>
            <a:r>
              <a:rPr lang="pt-BR" sz="1800" dirty="0"/>
              <a:t>Desenvolvimento da lógica do cuidado para pessoas com transtornos mentais e com necessidades decorrentes do uso  de álcool, crack e outras drogas, tendo como eixo central a construção do projeto terapêutico singular.</a:t>
            </a:r>
          </a:p>
          <a:p>
            <a:pPr marL="457200" lvl="1" indent="0">
              <a:buNone/>
            </a:pPr>
            <a:endParaRPr lang="pt-BR" sz="1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899592" y="548680"/>
            <a:ext cx="727280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Rede de Atenção Psicossocial - RAPS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873" y="116632"/>
            <a:ext cx="8786813" cy="143445"/>
          </a:xfrm>
          <a:prstGeom prst="rect">
            <a:avLst/>
          </a:prstGeom>
          <a:gradFill>
            <a:gsLst>
              <a:gs pos="0">
                <a:srgbClr val="FF8949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>
            <a:noFill/>
            <a:miter lim="800000"/>
            <a:headEnd/>
            <a:tailEnd/>
          </a:ln>
          <a:effectLst>
            <a:reflection blurRad="1270000" stA="0" dist="127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pt-BR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74848" y="1340768"/>
            <a:ext cx="8229600" cy="4968552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endParaRPr lang="pt-BR" sz="2000" dirty="0" smtClean="0"/>
          </a:p>
          <a:p>
            <a:pPr marL="0" lvl="0" indent="0">
              <a:buNone/>
            </a:pPr>
            <a:endParaRPr lang="pt-BR" sz="2000" dirty="0" smtClean="0"/>
          </a:p>
          <a:p>
            <a:pPr marL="0" lvl="0" indent="0">
              <a:buNone/>
            </a:pPr>
            <a:endParaRPr lang="pt-BR" sz="20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395536" y="1412776"/>
            <a:ext cx="82089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b="1" dirty="0"/>
              <a:t>R</a:t>
            </a:r>
            <a:r>
              <a:rPr lang="pt-BR" sz="2000" b="1" dirty="0" smtClean="0"/>
              <a:t>ede de </a:t>
            </a:r>
            <a:r>
              <a:rPr lang="pt-BR" sz="2000" b="1" dirty="0"/>
              <a:t>saúde mental integrada, </a:t>
            </a:r>
            <a:r>
              <a:rPr lang="pt-BR" sz="2000" b="1" dirty="0" smtClean="0"/>
              <a:t>articulada </a:t>
            </a:r>
            <a:r>
              <a:rPr lang="pt-BR" sz="2000" b="1" dirty="0"/>
              <a:t>e efetiva </a:t>
            </a:r>
            <a:r>
              <a:rPr lang="pt-BR" sz="2000" dirty="0"/>
              <a:t>nos diferentes pontos de atenção para atender as pessoas </a:t>
            </a:r>
            <a:r>
              <a:rPr lang="pt-BR" sz="2000" dirty="0" smtClean="0"/>
              <a:t>em sofrimento e/ou com demandas decorrentes dos transtornos mentais e/ou do </a:t>
            </a:r>
            <a:r>
              <a:rPr lang="pt-BR" sz="2000" dirty="0"/>
              <a:t>consumo de álcool, crack e outras </a:t>
            </a:r>
            <a:r>
              <a:rPr lang="pt-BR" sz="2000" dirty="0" smtClean="0"/>
              <a:t>drogas;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Deve-se considerar as </a:t>
            </a:r>
            <a:r>
              <a:rPr lang="pt-BR" sz="2000" b="1" dirty="0" smtClean="0"/>
              <a:t>especificidades loco-regionais</a:t>
            </a:r>
            <a:r>
              <a:rPr lang="pt-BR" sz="20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Ênfase nos serviços </a:t>
            </a:r>
            <a:r>
              <a:rPr lang="pt-BR" sz="2000" dirty="0"/>
              <a:t>com </a:t>
            </a:r>
            <a:r>
              <a:rPr lang="pt-BR" sz="2000" b="1" dirty="0"/>
              <a:t>base </a:t>
            </a:r>
            <a:r>
              <a:rPr lang="pt-BR" sz="2000" b="1" dirty="0" smtClean="0"/>
              <a:t>comunitária</a:t>
            </a:r>
            <a:r>
              <a:rPr lang="pt-BR" sz="2000" dirty="0" smtClean="0"/>
              <a:t>, caracterizados por plasticidade de se adequar às necessidades dos usuários e familiares e não os mesmos se adequarem aos serviços;</a:t>
            </a:r>
          </a:p>
          <a:p>
            <a:pPr algn="just"/>
            <a:endParaRPr lang="pt-BR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Atua na </a:t>
            </a:r>
            <a:r>
              <a:rPr lang="pt-BR" sz="2000" b="1" dirty="0" smtClean="0"/>
              <a:t>perspectiva territorial</a:t>
            </a:r>
            <a:r>
              <a:rPr lang="pt-BR" sz="2000" dirty="0" smtClean="0"/>
              <a:t>, conhecendo suas dimensões, gerando </a:t>
            </a:r>
            <a:r>
              <a:rPr lang="pt-BR" sz="2000" dirty="0"/>
              <a:t>e transformando </a:t>
            </a:r>
            <a:r>
              <a:rPr lang="pt-BR" sz="2000" dirty="0" smtClean="0"/>
              <a:t>lugares e relações.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899592" y="548680"/>
            <a:ext cx="727280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Rede de Atenção Psicossocial - RAPS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873" y="116632"/>
            <a:ext cx="8786813" cy="143445"/>
          </a:xfrm>
          <a:prstGeom prst="rect">
            <a:avLst/>
          </a:prstGeom>
          <a:gradFill>
            <a:gsLst>
              <a:gs pos="0">
                <a:srgbClr val="FF8949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>
            <a:noFill/>
            <a:miter lim="800000"/>
            <a:headEnd/>
            <a:tailEnd/>
          </a:ln>
          <a:effectLst>
            <a:reflection blurRad="1270000" stA="0" dist="127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pt-BR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74848" y="1340768"/>
            <a:ext cx="8229600" cy="4968552"/>
          </a:xfrm>
        </p:spPr>
        <p:txBody>
          <a:bodyPr rtlCol="0">
            <a:normAutofit/>
          </a:bodyPr>
          <a:lstStyle/>
          <a:p>
            <a:pPr lvl="0" algn="just"/>
            <a:r>
              <a:rPr lang="pt-BR" sz="2000" dirty="0"/>
              <a:t>Respeito aos direitos humanos, garantindo a </a:t>
            </a:r>
            <a:r>
              <a:rPr lang="pt-BR" sz="2000" b="1" dirty="0"/>
              <a:t>autonomia</a:t>
            </a:r>
            <a:r>
              <a:rPr lang="pt-BR" sz="2000" dirty="0"/>
              <a:t> e a liberdade das pessoas</a:t>
            </a:r>
            <a:r>
              <a:rPr lang="pt-BR" sz="2000" dirty="0" smtClean="0"/>
              <a:t>;</a:t>
            </a:r>
          </a:p>
          <a:p>
            <a:pPr lvl="0" algn="just"/>
            <a:endParaRPr lang="pt-BR" sz="1000" dirty="0"/>
          </a:p>
          <a:p>
            <a:pPr lvl="0" algn="just"/>
            <a:r>
              <a:rPr lang="pt-BR" sz="2000" dirty="0"/>
              <a:t>Promoção da </a:t>
            </a:r>
            <a:r>
              <a:rPr lang="pt-BR" sz="2000" b="1" dirty="0"/>
              <a:t>equidade</a:t>
            </a:r>
            <a:r>
              <a:rPr lang="pt-BR" sz="2000" dirty="0"/>
              <a:t>, reconhecendo os determinantes sociais da saúde</a:t>
            </a:r>
            <a:r>
              <a:rPr lang="pt-BR" sz="2000" dirty="0" smtClean="0"/>
              <a:t>;</a:t>
            </a:r>
          </a:p>
          <a:p>
            <a:pPr lvl="0" algn="just"/>
            <a:endParaRPr lang="pt-BR" sz="900" dirty="0"/>
          </a:p>
          <a:p>
            <a:pPr lvl="0" algn="just"/>
            <a:r>
              <a:rPr lang="pt-BR" sz="2000" dirty="0"/>
              <a:t>Combate a </a:t>
            </a:r>
            <a:r>
              <a:rPr lang="pt-BR" sz="2000" b="1" dirty="0"/>
              <a:t>estigmas </a:t>
            </a:r>
            <a:r>
              <a:rPr lang="pt-BR" sz="2000" dirty="0"/>
              <a:t>e preconceitos</a:t>
            </a:r>
            <a:r>
              <a:rPr lang="pt-BR" sz="2000" dirty="0" smtClean="0"/>
              <a:t>;</a:t>
            </a:r>
          </a:p>
          <a:p>
            <a:pPr lvl="0" algn="just"/>
            <a:endParaRPr lang="pt-BR" sz="900" dirty="0"/>
          </a:p>
          <a:p>
            <a:pPr lvl="0" algn="just"/>
            <a:r>
              <a:rPr lang="pt-BR" sz="2000" b="1" dirty="0"/>
              <a:t>Garantia do acesso e da qualidade dos serviços</a:t>
            </a:r>
            <a:r>
              <a:rPr lang="pt-BR" sz="2000" dirty="0"/>
              <a:t>, ofertando cuidado integral e assistência multiprofissional, sob a lógica interdisciplinar</a:t>
            </a:r>
            <a:r>
              <a:rPr lang="pt-BR" sz="2000" dirty="0" smtClean="0"/>
              <a:t>;</a:t>
            </a:r>
          </a:p>
          <a:p>
            <a:pPr lvl="0" algn="just"/>
            <a:endParaRPr lang="pt-BR" sz="900" dirty="0"/>
          </a:p>
          <a:p>
            <a:pPr lvl="0" algn="just"/>
            <a:r>
              <a:rPr lang="pt-BR" sz="2000" b="1" dirty="0"/>
              <a:t>Atenção humanizada </a:t>
            </a:r>
            <a:r>
              <a:rPr lang="pt-BR" sz="2000" dirty="0"/>
              <a:t>e centrada nas necessidades das pessoas</a:t>
            </a:r>
            <a:r>
              <a:rPr lang="pt-BR" sz="2000" dirty="0" smtClean="0"/>
              <a:t>;</a:t>
            </a:r>
          </a:p>
          <a:p>
            <a:pPr lvl="0" algn="just"/>
            <a:endParaRPr lang="pt-BR" sz="900" dirty="0"/>
          </a:p>
          <a:p>
            <a:pPr lvl="0" algn="just"/>
            <a:r>
              <a:rPr lang="pt-BR" sz="2000" b="1" dirty="0"/>
              <a:t>Diversificação</a:t>
            </a:r>
            <a:r>
              <a:rPr lang="pt-BR" sz="2000" dirty="0"/>
              <a:t> das estratégias de cuidado</a:t>
            </a:r>
            <a:r>
              <a:rPr lang="pt-BR" sz="2000" dirty="0" smtClean="0"/>
              <a:t>;</a:t>
            </a:r>
          </a:p>
          <a:p>
            <a:pPr lvl="0" algn="just"/>
            <a:endParaRPr lang="pt-BR" sz="900" dirty="0"/>
          </a:p>
          <a:p>
            <a:pPr lvl="0" algn="just"/>
            <a:r>
              <a:rPr lang="pt-BR" sz="2000" dirty="0"/>
              <a:t>Desenvolvimento de atividades </a:t>
            </a:r>
            <a:r>
              <a:rPr lang="pt-BR" sz="2000" b="1" dirty="0"/>
              <a:t>no território</a:t>
            </a:r>
            <a:r>
              <a:rPr lang="pt-BR" sz="2000" dirty="0"/>
              <a:t>, que favoreçam a inclusão social com vistas à promoção de autonomia e ao exercício da </a:t>
            </a:r>
            <a:r>
              <a:rPr lang="pt-BR" sz="2000" b="1" dirty="0" smtClean="0"/>
              <a:t>cidadania</a:t>
            </a:r>
            <a:r>
              <a:rPr lang="pt-BR" sz="2000" dirty="0"/>
              <a:t>;</a:t>
            </a:r>
          </a:p>
          <a:p>
            <a:pPr marL="0" lvl="0" indent="0">
              <a:buNone/>
            </a:pPr>
            <a:endParaRPr lang="pt-BR" sz="2000" dirty="0" smtClean="0"/>
          </a:p>
          <a:p>
            <a:pPr lvl="0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899592" y="548680"/>
            <a:ext cx="727280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Diretrizes RAPS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873" y="116632"/>
            <a:ext cx="8786813" cy="143445"/>
          </a:xfrm>
          <a:prstGeom prst="rect">
            <a:avLst/>
          </a:prstGeom>
          <a:gradFill>
            <a:gsLst>
              <a:gs pos="0">
                <a:srgbClr val="FF8949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>
            <a:noFill/>
            <a:miter lim="800000"/>
            <a:headEnd/>
            <a:tailEnd/>
          </a:ln>
          <a:effectLst>
            <a:reflection blurRad="1270000" stA="0" dist="127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pt-BR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07505" y="764704"/>
          <a:ext cx="89289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899592" y="34261"/>
            <a:ext cx="727280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Componentes RAPS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41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pt-B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Intersetorialidade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800" dirty="0"/>
              <a:t>A noção de saúde adotada no SUS entende que a produção de saúde não se dá somente com as ações estritas deste núcleo. Nessa concepção ampliada, entende-se que a saúde integral é composta e promovida por inúmeros elementos, destacando-se o acesso à educação, ao lazer, ao esporte, à habitação, à cultura etc. </a:t>
            </a:r>
            <a:r>
              <a:rPr lang="pt-BR" sz="1800" b="1" dirty="0"/>
              <a:t>“O reconhecimento de uma dívida histórica por parte da saúde mental pública para com esta população [de crianças e adolescentes], aliado à constatação de uma dispersão da assistência por diferentes setores públicos, principalmente os da assistência social, educação, saúde geral, justiça e direitos, fez da </a:t>
            </a:r>
            <a:r>
              <a:rPr lang="pt-BR" sz="1800" b="1" dirty="0" err="1"/>
              <a:t>intersetorialidade</a:t>
            </a:r>
            <a:r>
              <a:rPr lang="pt-BR" sz="1800" b="1" dirty="0"/>
              <a:t> um ponto de partida para implantação e gestão da saúde mental infantil, invertendo o processo comum a outras políticas públicas nacionais que chegam a ela depois de terem percorrido alguns caminhos e avaliado a pouca efetividade dos resultados alcançados” (COUTO; DELGADO, 2010)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873" y="116632"/>
            <a:ext cx="8786813" cy="143445"/>
          </a:xfrm>
          <a:prstGeom prst="rect">
            <a:avLst/>
          </a:prstGeom>
          <a:gradFill>
            <a:gsLst>
              <a:gs pos="0">
                <a:srgbClr val="FF8949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flat">
            <a:noFill/>
            <a:miter lim="800000"/>
            <a:headEnd/>
            <a:tailEnd/>
          </a:ln>
          <a:effectLst>
            <a:reflection blurRad="1270000" stA="0" dist="1270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pt-BR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Saúde mental no </a:t>
            </a: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campo AD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08520" y="3068960"/>
            <a:ext cx="9073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Objetivos específicos da prevenção:</a:t>
            </a:r>
            <a:r>
              <a:rPr lang="pt-BR" b="1" dirty="0" smtClean="0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apoiar pessoas, em especial crianças e adolescentes, a evitarem ou atrasarem o início do uso de drogas ou, se já tiverem </a:t>
            </a:r>
            <a:r>
              <a:rPr lang="pt-BR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iniciado, evitar </a:t>
            </a:r>
            <a:r>
              <a:rPr lang="pt-BR" sz="1600" dirty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o desenvolvimento de problemas/distúrbios associados ao consumo de álcool e outras drogas.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08520" y="4293096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Objetivo geral</a:t>
            </a:r>
            <a:r>
              <a:rPr lang="pt-BR" b="1" dirty="0" smtClean="0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: </a:t>
            </a:r>
            <a:r>
              <a:rPr lang="pt-BR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muito maior!</a:t>
            </a:r>
            <a:endParaRPr lang="pt-BR" sz="1600" dirty="0">
              <a:solidFill>
                <a:srgbClr val="000000"/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08520" y="4797152"/>
            <a:ext cx="9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1600" dirty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Apoiar o desenvolvimento saudável e seguro de crianças e adolescentes rumo à realização de seus potenciais e de seus talentos, de modo que se tornem membros ativos na comunidade e sociedade na qual estão inseridos. </a:t>
            </a:r>
            <a:r>
              <a:rPr lang="pt-BR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A prevenção em AD </a:t>
            </a:r>
            <a:r>
              <a:rPr lang="pt-BR" sz="1600" dirty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efetiva contribui significativamente para o engajamento positivo de crianças, jovens e adultos com suas famílias, escola, trabalho e comunidade.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1340768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Promoção em saúde mental, prevenção e oferta de cuidado.</a:t>
            </a:r>
          </a:p>
          <a:p>
            <a:pPr algn="just"/>
            <a:endParaRPr lang="pt-BR" sz="1600" dirty="0" smtClean="0">
              <a:solidFill>
                <a:srgbClr val="000000"/>
              </a:solidFill>
              <a:latin typeface="Tw Cen MT" panose="020B0602020104020603" pitchFamily="34" charset="0"/>
              <a:cs typeface="+mn-cs"/>
            </a:endParaRPr>
          </a:p>
          <a:p>
            <a:pPr algn="just"/>
            <a:r>
              <a:rPr lang="pt-BR" dirty="0">
                <a:solidFill>
                  <a:schemeClr val="accent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Paradigma</a:t>
            </a:r>
            <a:r>
              <a:rPr lang="pt-BR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 ciência da prevenção: O uso prejudicial de substâncias é resultado de uma </a:t>
            </a:r>
            <a:r>
              <a:rPr lang="pt-BR" sz="1600" dirty="0" smtClean="0">
                <a:latin typeface="Tw Cen MT" panose="020B0602020104020603" pitchFamily="34" charset="0"/>
                <a:cs typeface="+mn-cs"/>
              </a:rPr>
              <a:t>configuração </a:t>
            </a:r>
            <a:r>
              <a:rPr lang="pt-BR" sz="1600" u="sng" dirty="0" smtClean="0">
                <a:latin typeface="Tw Cen MT" panose="020B0602020104020603" pitchFamily="34" charset="0"/>
                <a:cs typeface="+mn-cs"/>
              </a:rPr>
              <a:t>complexa de fatores </a:t>
            </a:r>
            <a:r>
              <a:rPr lang="pt-BR" sz="1600" u="sng" dirty="0" smtClean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de vulnerabilidades e baixa resiliência</a:t>
            </a:r>
            <a:r>
              <a:rPr lang="pt-BR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. Tais fatores mudam conforme a </a:t>
            </a:r>
            <a:r>
              <a:rPr lang="pt-BR" sz="1600" u="sng" dirty="0" smtClean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idade</a:t>
            </a:r>
            <a:r>
              <a:rPr lang="pt-BR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 e </a:t>
            </a:r>
            <a:r>
              <a:rPr lang="pt-BR" sz="1600" u="sng" dirty="0" smtClean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circunstâncias</a:t>
            </a:r>
            <a:r>
              <a:rPr lang="pt-BR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+mn-cs"/>
              </a:rPr>
              <a:t> nas quais os indivíduos se relacionam.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640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o Office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o Office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o Office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Tema do Office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no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5294</TotalTime>
  <Words>2972</Words>
  <Application>Microsoft Office PowerPoint</Application>
  <PresentationFormat>Apresentação na tela (4:3)</PresentationFormat>
  <Paragraphs>239</Paragraphs>
  <Slides>38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38</vt:i4>
      </vt:variant>
    </vt:vector>
  </HeadingPairs>
  <TitlesOfParts>
    <vt:vector size="53" baseType="lpstr">
      <vt:lpstr>ＭＳ Ｐゴシック</vt:lpstr>
      <vt:lpstr>Arial</vt:lpstr>
      <vt:lpstr>Arial Black</vt:lpstr>
      <vt:lpstr>Calibri</vt:lpstr>
      <vt:lpstr>Calibri Light</vt:lpstr>
      <vt:lpstr>Tahoma</vt:lpstr>
      <vt:lpstr>Times New Roman</vt:lpstr>
      <vt:lpstr>Trebuchet MS</vt:lpstr>
      <vt:lpstr>Tw Cen MT</vt:lpstr>
      <vt:lpstr>Wingdings</vt:lpstr>
      <vt:lpstr>Tema do Office</vt:lpstr>
      <vt:lpstr>3_Tema do Office</vt:lpstr>
      <vt:lpstr>4_Tema do Office</vt:lpstr>
      <vt:lpstr>5_Tema do Office</vt:lpstr>
      <vt:lpstr>8_Tema do Office</vt:lpstr>
      <vt:lpstr>Um novo olhar para a Atenção Integral à Saúde de Adolescentes e Jovens</vt:lpstr>
      <vt:lpstr>A saúde, o ECA e a superação de paradigmas de exclusão e institucionalização</vt:lpstr>
      <vt:lpstr>Modelo de atenção à saúde</vt:lpstr>
      <vt:lpstr>Apresentação do PowerPoint</vt:lpstr>
      <vt:lpstr>Apresentação do PowerPoint</vt:lpstr>
      <vt:lpstr>Apresentação do PowerPoint</vt:lpstr>
      <vt:lpstr>Apresentação do PowerPoint</vt:lpstr>
      <vt:lpstr>Intersetorialidade</vt:lpstr>
      <vt:lpstr>Saúde mental no campo AD</vt:lpstr>
      <vt:lpstr>Métodos de Prevenção</vt:lpstr>
      <vt:lpstr>Apresentação do PowerPoint</vt:lpstr>
      <vt:lpstr>Apresentação do PowerPoint</vt:lpstr>
      <vt:lpstr>Princípios da PNAISARI</vt:lpstr>
      <vt:lpstr>Objetivos PNAISARI</vt:lpstr>
      <vt:lpstr>Principais aspectos da Pnaisari</vt:lpstr>
      <vt:lpstr>Organização da atenção em saúde</vt:lpstr>
      <vt:lpstr>Incentivo</vt:lpstr>
      <vt:lpstr>Estados com municípios habilitados conforme a Portaria de Consolidação GM/MS nº 02</vt:lpstr>
      <vt:lpstr>Um novo paradigma de atenção à saúde</vt:lpstr>
      <vt:lpstr>Essa mudança de paradigma gera desafios para a garantia do direito à saúde</vt:lpstr>
      <vt:lpstr>Mais desafios...</vt:lpstr>
      <vt:lpstr>Encaminhamentos</vt:lpstr>
      <vt:lpstr>Contenção e Isolamento</vt:lpstr>
      <vt:lpstr>Utilização de Medicação</vt:lpstr>
      <vt:lpstr>Considerações</vt:lpstr>
      <vt:lpstr>DIAGNÓSTICO SITUACIONAL DA ATENÇÃO EM SAÚDE MENTAL NAS UNIDADES SOCIOEDUCATIVAS BRASILEIRAS – 2016</vt:lpstr>
      <vt:lpstr>DIAGNÓSTICO SITUACIONAL DA ATENÇÃO EM SAÚDE MENTAL NAS UNIDADES SOCIOEDUCATIVAS BRASILEIRAS – 2016</vt:lpstr>
      <vt:lpstr>DIAGNÓSTICO SITUACIONAL DA ATENÇÃO EM SAÚDE MENTAL NAS UNIDADES SOCIOEDUCATIVAS BRASILEIRAS – 2016</vt:lpstr>
      <vt:lpstr>DIAGNÓSTICO SITUACIONAL DA ATENÇÃO EM SAÚDE MENTAL NAS UNIDADES SOCIOEDUCATIVAS BRASILEIRAS – 2016</vt:lpstr>
      <vt:lpstr>DIAGNÓSTICO SITUACIONAL DA ATENÇÃO EM SAÚDE MENTAL NAS UNIDADES SOCIOEDUCATIVAS BRASILEIRAS – 2016</vt:lpstr>
      <vt:lpstr>E mais Desafios!!!</vt:lpstr>
      <vt:lpstr>Apresentação do PowerPoint</vt:lpstr>
      <vt:lpstr>Profissional de Saúde Mental previsto na PNAISARI</vt:lpstr>
      <vt:lpstr>Atribuições do Profissional de Saúde Mental em conjunto com a equipe de saúde das USE e da rede SUS</vt:lpstr>
      <vt:lpstr>Atribuições do Profissional de Saúde Mental em conjunto com a equipe de saúde das USE e da rede SUS</vt:lpstr>
      <vt:lpstr>Hipervídeo</vt:lpstr>
      <vt:lpstr>Apresentação do PowerPoint</vt:lpstr>
      <vt:lpstr>Apresentação do PowerPoint</vt:lpstr>
    </vt:vector>
  </TitlesOfParts>
  <Company>Datasus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PNAISARI</dc:title>
  <dc:creator>Henrique Bezerra Perminio</dc:creator>
  <cp:lastModifiedBy>Ana Luísa Lemos Serra</cp:lastModifiedBy>
  <cp:revision>188</cp:revision>
  <cp:lastPrinted>2018-03-05T13:06:39Z</cp:lastPrinted>
  <dcterms:created xsi:type="dcterms:W3CDTF">2015-10-20T12:39:00Z</dcterms:created>
  <dcterms:modified xsi:type="dcterms:W3CDTF">2018-03-09T21:04:43Z</dcterms:modified>
</cp:coreProperties>
</file>