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hdphoto1.wdp" ContentType="image/vnd.ms-photo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6200" cy="1028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6200" cy="1028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1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" name="Group 4"/>
          <p:cNvGrpSpPr/>
          <p:nvPr/>
        </p:nvGrpSpPr>
        <p:grpSpPr>
          <a:xfrm>
            <a:off x="0" y="5645160"/>
            <a:ext cx="12191760" cy="63360"/>
            <a:chOff x="0" y="5645160"/>
            <a:chExt cx="12191760" cy="63360"/>
          </a:xfrm>
        </p:grpSpPr>
        <p:sp>
          <p:nvSpPr>
            <p:cNvPr id="4" name="Line 5"/>
            <p:cNvSpPr/>
            <p:nvPr/>
          </p:nvSpPr>
          <p:spPr>
            <a:xfrm flipH="1">
              <a:off x="0" y="5645160"/>
              <a:ext cx="12191760" cy="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 flipH="1">
              <a:off x="0" y="5708520"/>
              <a:ext cx="12191760" cy="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" name="Group 7"/>
          <p:cNvGrpSpPr/>
          <p:nvPr/>
        </p:nvGrpSpPr>
        <p:grpSpPr>
          <a:xfrm>
            <a:off x="0" y="1142640"/>
            <a:ext cx="12191760" cy="63360"/>
            <a:chOff x="0" y="1142640"/>
            <a:chExt cx="12191760" cy="63360"/>
          </a:xfrm>
        </p:grpSpPr>
        <p:sp>
          <p:nvSpPr>
            <p:cNvPr id="7" name="Line 8"/>
            <p:cNvSpPr/>
            <p:nvPr/>
          </p:nvSpPr>
          <p:spPr>
            <a:xfrm>
              <a:off x="0" y="1206000"/>
              <a:ext cx="12191760" cy="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Line 9"/>
            <p:cNvSpPr/>
            <p:nvPr/>
          </p:nvSpPr>
          <p:spPr>
            <a:xfrm>
              <a:off x="0" y="1142640"/>
              <a:ext cx="12191760" cy="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CustomShape 10"/>
          <p:cNvSpPr/>
          <p:nvPr/>
        </p:nvSpPr>
        <p:spPr>
          <a:xfrm>
            <a:off x="0" y="577800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5733720" cy="2219400"/>
          </a:xfrm>
          <a:prstGeom prst="rect">
            <a:avLst/>
          </a:prstGeom>
        </p:spPr>
        <p:txBody>
          <a:bodyPr lIns="0" rIns="0" anchor="ctr">
            <a:normAutofit/>
          </a:bodyPr>
          <a:p>
            <a:pPr>
              <a:lnSpc>
                <a:spcPct val="90000"/>
              </a:lnSpc>
            </a:pPr>
            <a:r>
              <a:rPr b="0" lang="pt-BR" sz="4400" spc="-1" strike="noStrike" cap="all">
                <a:solidFill>
                  <a:srgbClr val="514843"/>
                </a:solidFill>
                <a:latin typeface="Plantagenet Cherokee"/>
              </a:rPr>
              <a:t>Clique para editar o título mestre</a:t>
            </a:r>
            <a:endParaRPr b="0" lang="pt-BR" sz="4400" spc="-1" strike="noStrike">
              <a:solidFill>
                <a:srgbClr val="514843"/>
              </a:solidFill>
              <a:latin typeface="Euphemia"/>
            </a:endParaRPr>
          </a:p>
        </p:txBody>
      </p:sp>
      <p:pic>
        <p:nvPicPr>
          <p:cNvPr id="12" name="Imagem 9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5880" y="0"/>
            <a:ext cx="1747080" cy="2291760"/>
          </a:xfrm>
          <a:prstGeom prst="rect">
            <a:avLst/>
          </a:prstGeom>
          <a:ln>
            <a:noFill/>
          </a:ln>
        </p:spPr>
      </p:pic>
      <p:sp>
        <p:nvSpPr>
          <p:cNvPr id="13" name="PlaceHolder 13"/>
          <p:cNvSpPr>
            <a:spLocks noGrp="1"/>
          </p:cNvSpPr>
          <p:nvPr>
            <p:ph type="body"/>
          </p:nvPr>
        </p:nvSpPr>
        <p:spPr>
          <a:xfrm>
            <a:off x="6981120" y="1310760"/>
            <a:ext cx="5210640" cy="4208400"/>
          </a:xfrm>
          <a:prstGeom prst="rect">
            <a:avLst/>
          </a:prstGeom>
        </p:spPr>
        <p:txBody>
          <a:bodyPr lIns="90000" rIns="90000" tIns="100584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Clique no ícone para adicionar uma imagem</a:t>
            </a:r>
            <a:endParaRPr b="0" lang="pt-BR" sz="18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14" name="CustomShape 14"/>
          <p:cNvSpPr/>
          <p:nvPr/>
        </p:nvSpPr>
        <p:spPr>
          <a:xfrm>
            <a:off x="12344400" y="0"/>
            <a:ext cx="1294920" cy="685764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i="1" lang="pt-BR" sz="1200" spc="-1" strike="noStrike">
                <a:solidFill>
                  <a:srgbClr val="ffffff"/>
                </a:solidFill>
                <a:latin typeface="Arial"/>
              </a:rPr>
              <a:t>ANOTAÇÃO: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t-BR" sz="1200" spc="-1" strike="noStrike">
                <a:solidFill>
                  <a:srgbClr val="ffffff"/>
                </a:solidFill>
                <a:latin typeface="Arial"/>
              </a:rPr>
              <a:t>Para alterar a imagem no slide, selecione e exclua a imagem. Em seguida, use o ícone Imagens no espaço reservado para inserir sua própria imagem.</a:t>
            </a:r>
            <a:endParaRPr b="0" lang="pt-BR" sz="12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52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6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600">
              <a:solidFill>
                <a:schemeClr val="tx1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4" name="CustomShape 4"/>
          <p:cNvSpPr/>
          <p:nvPr/>
        </p:nvSpPr>
        <p:spPr>
          <a:xfrm>
            <a:off x="0" y="577800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0" y="0"/>
            <a:ext cx="12191760" cy="1079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6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6200" cy="2219400"/>
          </a:xfrm>
          <a:prstGeom prst="rect">
            <a:avLst/>
          </a:prstGeom>
        </p:spPr>
        <p:txBody>
          <a:bodyPr lIns="0" rIns="0" anchor="ctr">
            <a:normAutofit/>
          </a:bodyPr>
          <a:p>
            <a:pPr>
              <a:lnSpc>
                <a:spcPct val="90000"/>
              </a:lnSpc>
            </a:pPr>
            <a:r>
              <a:rPr b="0" lang="pt-BR" sz="4400" spc="-1" strike="noStrike" cap="all">
                <a:solidFill>
                  <a:srgbClr val="514843"/>
                </a:solidFill>
                <a:latin typeface="Plantagenet Cherokee"/>
              </a:rPr>
              <a:t>Clique para editar o título mestre</a:t>
            </a:r>
            <a:endParaRPr b="0" lang="pt-BR" sz="4400" spc="-1" strike="noStrike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dt"/>
          </p:nvPr>
        </p:nvSpPr>
        <p:spPr>
          <a:xfrm>
            <a:off x="1104840" y="6356520"/>
            <a:ext cx="1829160" cy="364680"/>
          </a:xfrm>
          <a:prstGeom prst="rect">
            <a:avLst/>
          </a:prstGeom>
        </p:spPr>
        <p:txBody>
          <a:bodyPr lIns="0" rIns="0" anchor="ctr">
            <a:noAutofit/>
          </a:bodyPr>
          <a:p>
            <a:pPr>
              <a:lnSpc>
                <a:spcPct val="100000"/>
              </a:lnSpc>
            </a:pPr>
            <a:fld id="{C5A1CE7B-E52A-4C04-BD6F-3BFDD3AB7B2E}" type="datetime1">
              <a:rPr b="0" lang="pt-BR" sz="1200" spc="-1" strike="noStrike">
                <a:solidFill>
                  <a:srgbClr val="9d8f88"/>
                </a:solidFill>
                <a:latin typeface="Euphemia"/>
              </a:rPr>
              <a:t>22/11/2020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ftr"/>
          </p:nvPr>
        </p:nvSpPr>
        <p:spPr>
          <a:xfrm>
            <a:off x="2934360" y="6356520"/>
            <a:ext cx="6322680" cy="364680"/>
          </a:xfrm>
          <a:prstGeom prst="rect">
            <a:avLst/>
          </a:prstGeom>
        </p:spPr>
        <p:txBody>
          <a:bodyPr lIns="0" rIns="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sldNum"/>
          </p:nvPr>
        </p:nvSpPr>
        <p:spPr>
          <a:xfrm>
            <a:off x="9256680" y="6356520"/>
            <a:ext cx="1828440" cy="364680"/>
          </a:xfrm>
          <a:prstGeom prst="rect">
            <a:avLst/>
          </a:prstGeom>
        </p:spPr>
        <p:txBody>
          <a:bodyPr lIns="0" rIns="0" anchor="ctr">
            <a:noAutofit/>
          </a:bodyPr>
          <a:p>
            <a:pPr algn="r">
              <a:lnSpc>
                <a:spcPct val="100000"/>
              </a:lnSpc>
            </a:pPr>
            <a:fld id="{C92E4389-B96F-46E2-8DED-E848BFBA2FDA}" type="slidenum">
              <a:rPr b="0" lang="pt-BR" sz="1200" spc="-1" strike="noStrike">
                <a:solidFill>
                  <a:srgbClr val="9d8f88"/>
                </a:solidFill>
                <a:latin typeface="Euphemi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pic>
        <p:nvPicPr>
          <p:cNvPr id="60" name="Imagem 10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4440" y="0"/>
            <a:ext cx="1747080" cy="2291760"/>
          </a:xfrm>
          <a:prstGeom prst="rect">
            <a:avLst/>
          </a:prstGeom>
          <a:ln>
            <a:noFill/>
          </a:ln>
        </p:spPr>
      </p:pic>
      <p:sp>
        <p:nvSpPr>
          <p:cNvPr id="6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14843"/>
                </a:solidFill>
                <a:latin typeface="Euphemia"/>
              </a:rPr>
              <a:t>Clique para editar o formato do texto da estrutura de tópicos</a:t>
            </a:r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514843"/>
                </a:solidFill>
                <a:latin typeface="Euphemia"/>
              </a:rPr>
              <a:t>2.º nível da estrutura de tópicos</a:t>
            </a:r>
            <a:endParaRPr b="0" lang="pt-BR" sz="1400" spc="-1" strike="noStrike">
              <a:solidFill>
                <a:srgbClr val="514843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514843"/>
                </a:solidFill>
                <a:latin typeface="Euphemia"/>
              </a:rPr>
              <a:t>3.º nível da estrutura de tópicos</a:t>
            </a:r>
            <a:endParaRPr b="0" lang="pt-BR" sz="1400" spc="-1" strike="noStrike">
              <a:solidFill>
                <a:srgbClr val="514843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514843"/>
                </a:solidFill>
                <a:latin typeface="Euphemia"/>
              </a:rPr>
              <a:t>4.º nível da estrutura de tópicos</a:t>
            </a:r>
            <a:endParaRPr b="0" lang="pt-BR" sz="1400" spc="-1" strike="noStrike">
              <a:solidFill>
                <a:srgbClr val="514843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14843"/>
                </a:solidFill>
                <a:latin typeface="Euphemia"/>
              </a:rPr>
              <a:t>5.º nível da estrutura de tópicos</a:t>
            </a:r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14843"/>
                </a:solidFill>
                <a:latin typeface="Euphemia"/>
              </a:rPr>
              <a:t>6.º nível da estrutura de tópicos</a:t>
            </a:r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14843"/>
                </a:solidFill>
                <a:latin typeface="Euphemia"/>
              </a:rPr>
              <a:t>7.º nível da estrutura de tópicos</a:t>
            </a:r>
            <a:endParaRPr b="0" lang="pt-BR" sz="2000" spc="-1" strike="noStrike">
              <a:solidFill>
                <a:srgbClr val="514843"/>
              </a:solidFill>
              <a:latin typeface="Euphem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981120" y="1310760"/>
            <a:ext cx="5210640" cy="4208400"/>
          </a:xfrm>
          <a:prstGeom prst="line">
            <a:avLst/>
          </a:prstGeom>
          <a:blipFill rotWithShape="0">
            <a:blip r:embed="rId1"/>
            <a:stretch>
              <a:fillRect l="8893" t="0" r="8893" b="0"/>
            </a:stretch>
          </a:blip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Imagem 1" descr=""/>
          <p:cNvPicPr/>
          <p:nvPr/>
        </p:nvPicPr>
        <p:blipFill>
          <a:blip r:embed="rId2"/>
          <a:stretch/>
        </p:blipFill>
        <p:spPr>
          <a:xfrm>
            <a:off x="723240" y="2719080"/>
            <a:ext cx="5835240" cy="1899360"/>
          </a:xfrm>
          <a:prstGeom prst="rect">
            <a:avLst/>
          </a:prstGeom>
          <a:ln>
            <a:noFill/>
          </a:ln>
        </p:spPr>
      </p:pic>
    </p:spTree>
  </p:cSld>
  <p:transition spd="slow">
    <p:wheel spokes="1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950040" y="2334600"/>
            <a:ext cx="1106712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 – Promover o incremento gradativo mínimo da oferta de matrículas conforme relação a ano/matrículas a partir de diagnóstico da rede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II – Promover a distribuição regional das novas matrículas conforme relação Coordenadoria/demanda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III – Priorizar, no tempo e no quantitativo de matrículas a serem ampliadas, os bairros ou localidades com os menores índices de IDH e com os maiores déficits de oferta de vaga em cada CRE;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IV – Oferecer  a maior parte do número de vagas indicadas em creche e pré-escola por meio de sua rede própria ou direta;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AS AÇÕES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897120" y="2535840"/>
            <a:ext cx="10422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 –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 Diagnóstico Situacional da Rede de Ensino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, no que pertine ao atendimento prestado à população de 0 a 3 anos de idade e à população de 4 a 5 anos de idade, com a finalidade de explicitar as condições atuais do atendimento prestado, em especial, o tamanho da população de crianças nas faixas etárias em questão por bairro, a demanda declarada ou estimada por bairro, o número de matrículas por bairro, a proximidade média da escola e da residência, a descrição quantitativa e qualitativa dos convênios realizados com creches privadas - comunitárias, confessionais, filantrópicas e particulares, o período de atendimento, etc;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ETAPAS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735840" y="2176920"/>
            <a:ext cx="1089432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II -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Elaborar Plano de Ação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destinado a determinar, de forma detalhada, todas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 as ações administrativas necessárias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ao incremento gradativo e contínuo da oferta de matrículas em creches da rede pública municipal, tais como: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a) número de vagas a serem criadas nas unidades da rede pública municipal de ensino já existentes e em funcionamento, a partir da realização ou não de obras de ampliação da infraestrutura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;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b) número de vagas a serem criadas a partir da identificação, retomada e finalização de obras paralisadas;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c) número de vagas a serem criadas a partir da realização de obras de construção de novas unidades;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d) número de vagas a serem criadas a partir da celebração de convênios com creches privadas - comunitárias, confessionais, filantrópicas e particulares;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ETAPAS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>
            <a:off x="970200" y="2531160"/>
            <a:ext cx="104544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III – Instituir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Comitê de Monitoramento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das ações administrativas com a participação da sociedade civil, a partir de relatórios parciais de cumprimento 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IV –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Executar integralmente o Plano de Ação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indicado no inciso I de forma contínua e progressiva,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até o final da vigência dois PNE 2014-2024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, promovendo, para tanto, a aplicação regular e não sujeita a contingenciamento dos recursos orçamentários indicados como fonte de custeio 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ETAPAS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DIAGNÓSTICO: CRECHE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1951560" y="2364120"/>
          <a:ext cx="8566200" cy="3190320"/>
        </p:xfrm>
        <a:graphic>
          <a:graphicData uri="http://schemas.openxmlformats.org/drawingml/2006/table">
            <a:tbl>
              <a:tblPr/>
              <a:tblGrid>
                <a:gridCol w="1380960"/>
                <a:gridCol w="798120"/>
                <a:gridCol w="798120"/>
                <a:gridCol w="798120"/>
                <a:gridCol w="798120"/>
                <a:gridCol w="798120"/>
                <a:gridCol w="798120"/>
                <a:gridCol w="798120"/>
                <a:gridCol w="798120"/>
                <a:gridCol w="800280"/>
              </a:tblGrid>
              <a:tr h="212400">
                <a:tc gridSpan="10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Incremento Gradativo Mínimo da Oferta de Novas Vagas/Matrículas por Ano Letivo e por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Coordenadorias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gridSpan="7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Ano Letivo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Vagas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row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%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Regionais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2018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2019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1.311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7.868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5,56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1.016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6.098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4,31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1.847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11.072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7,83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2.096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12.579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8,89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1.624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9.746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6,89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6ª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1.244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7.466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5,28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7ª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5.090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30.542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21,6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8ª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2.857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2.855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17.132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12,11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3.042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18.254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12,9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10ª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17.721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12,53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24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11ª CRE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487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485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2.912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2,06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2167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Totais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23.585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23.561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23.561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23.561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23.561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23.561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141.390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100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 1"/>
          <p:cNvGraphicFramePr/>
          <p:nvPr/>
        </p:nvGraphicFramePr>
        <p:xfrm>
          <a:off x="2219040" y="2859480"/>
          <a:ext cx="7758360" cy="1567080"/>
        </p:xfrm>
        <a:graphic>
          <a:graphicData uri="http://schemas.openxmlformats.org/drawingml/2006/table">
            <a:tbl>
              <a:tblPr/>
              <a:tblGrid>
                <a:gridCol w="960840"/>
                <a:gridCol w="838440"/>
                <a:gridCol w="838440"/>
                <a:gridCol w="838440"/>
                <a:gridCol w="838440"/>
                <a:gridCol w="838440"/>
                <a:gridCol w="838440"/>
                <a:gridCol w="838440"/>
                <a:gridCol w="928440"/>
              </a:tblGrid>
              <a:tr h="522360">
                <a:tc gridSpan="9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Incremento Gradativo Mínimo da Oferta de Novas Vagas/Matrículas por Ano Letivo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2236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Ano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2018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2019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2020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2021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2022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2023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2024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Total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  <a:tr h="52236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Matrículas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9.845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9844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---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rgbClr val="514843"/>
                          </a:solidFill>
                          <a:latin typeface="Euphemia"/>
                        </a:rPr>
                        <a:t>29.534</a:t>
                      </a:r>
                      <a:endParaRPr b="0" lang="pt-BR" sz="105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8e8"/>
                    </a:solidFill>
                  </a:tcPr>
                </a:tc>
              </a:tr>
            </a:tbl>
          </a:graphicData>
        </a:graphic>
      </p:graphicFrame>
      <p:sp>
        <p:nvSpPr>
          <p:cNvPr id="134" name="CustomShape 2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DIAGNÓSTICO: PRÉ-ESCOLA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516680" y="2698560"/>
            <a:ext cx="93052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GASTO POR ALUNO/ANO NA EDUCAÇÃO INFANTIL: </a:t>
            </a:r>
            <a:r>
              <a:rPr b="0" lang="pt-BR" sz="1800" spc="-1" strike="noStrike">
                <a:solidFill>
                  <a:srgbClr val="ff0000"/>
                </a:solidFill>
                <a:latin typeface="Euphemia"/>
              </a:rPr>
              <a:t>R$ 3.512,69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CUSTO DA IMPLEMENTAÇÃO - CRECHE: R$ 82.846.793,60 /ANO (até 2024)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CUSTO DA IMPLEMENTAÇÃO - PRÉ-ESCOLA: R$ 34.582.433/ ANO (até 2021)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OS CUSTOS DA IMPLEMENTAÇÃO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Imagem 5" descr=""/>
          <p:cNvPicPr/>
          <p:nvPr/>
        </p:nvPicPr>
        <p:blipFill>
          <a:blip r:embed="rId1"/>
          <a:stretch/>
        </p:blipFill>
        <p:spPr>
          <a:xfrm>
            <a:off x="1136880" y="1364040"/>
            <a:ext cx="9764640" cy="437220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3167640" y="1179360"/>
            <a:ext cx="25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ORÇAMENTO DA EDUCAÇÃO - MUNICÍPIO DO RIO DE JANEIRO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110400" y="1211400"/>
            <a:ext cx="878400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992520" y="2406240"/>
            <a:ext cx="10746000" cy="315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>
            <a:normAutofit fontScale="86000"/>
          </a:bodyPr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Desenvolvimento integral do indivíduo - desenvolvimento da autonomia, concentração e sociabilidade da criança;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Impacto na duração do percurso escolar do aluno, reduzindo a evasão escolar e a prática de atos infracionais;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Maiores chances de, na idade adulta, possuírem renda mais alta;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Possibilidade de aumento da população economicamente ativa, especialmente as genitoras;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Possibilidade de aumento da arrecadação do município;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9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Consequente redução dos índices de criminalidade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DOS BENEFÍCIOS DA IMPLEMENTAÇÃO DA POLÍTICA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118320" y="410760"/>
            <a:ext cx="46425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ASSUNTO... </a:t>
            </a:r>
            <a:br/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903240" y="2257560"/>
            <a:ext cx="10727280" cy="41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Proposta de ampliação da oferta de vagas em creche e pré-escola pelo Município do Rio de Janeiro em razão da sua demanda manifesta, com atendimento aos parâmetros de qualidade da educação infantil –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ACP nº 0233893-88.2003.8.19.0001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A proposta foi redigida a partir da comprovação da demanda real ou manifesta do município e por meio da adoção de critérios científicos de projeção calcados em dados oficiais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, na qual se aponta que o ente público deverá criar 141.390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(cento e quarenta e um mil, trezentos e noventa)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novas vagas em creche e 29.534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(vinte e nove mil, quinhentas e trinta e quatro)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novas vagas em pré-escola até o ano de 2024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, último da vigência do Plano Nacional de Educação.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14400" y="2374920"/>
            <a:ext cx="102589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Meta 1 do PNE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- obrigação dos entes federados promover a ampliação da oferta de educação infantil em creches de forma a atender, </a:t>
            </a:r>
            <a:r>
              <a:rPr b="0" lang="pt-BR" sz="1800" spc="-1" strike="noStrike" u="sng">
                <a:solidFill>
                  <a:srgbClr val="514843"/>
                </a:solidFill>
                <a:uFillTx/>
                <a:latin typeface="Euphemia"/>
              </a:rPr>
              <a:t>no mínimo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, a 50% das crianças de até 3 anos.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Artigo 3º, da Lei 13.257/16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-  prioridade absoluta - dever do Estado de estabelecer políticas, planos, programas e serviços para a primeira infância que atendam às especificidades dessa faixa etária...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118320" y="410760"/>
            <a:ext cx="464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... E SEUS FUNDAMENTOS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061280" y="2230560"/>
            <a:ext cx="1010664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Art. 211, CF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§ 2º Os municípios atuarão prioritariamente no ensino fundamental e na educação infantil.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Lei 9394/96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Artigo 11, V -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compete aos municípios oferecer a educação infantil em creches e pré-escolas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, e, com prioridade, o ensino fundamental, permitida a atuação em outros níveis de ensino somente quando estiverem atendidas plenamente as necessidades de sua área de competência e com recursos acima dos percentuais mínimos vinculados pela Constituição Federal à manutenção e desenvolvimento do ensino.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118320" y="410760"/>
            <a:ext cx="8972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ATRIBUIÇÃO EXCLUSIVA DOS MUNICÍPIOS PARA A OFERTA DA EDUCAÇÃO INFANTIL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96120" y="1724760"/>
            <a:ext cx="10704960" cy="325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O Município do Rio de Janeiro possuía no ano de 2017 aproximadamente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345.607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crianças entre 0 a 3 anos de idade (Censo Populacional IBGE 2010 – dados projetados)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Com uma oferta da ordem de 121.432 matrículas em creches das redes pública e privada em seu território o Município do Rio de Janeiro já atendia ao percentual de aproximadamente 35% das crianças de 0 a 3 anos de idade no ano de 2017;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CENÁRIO ATUAL NO MUNICÍPIO DO RIO DE JANEIRO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16400" y="1566720"/>
            <a:ext cx="1012248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A média anual de nascidos vivos no município do Rio de Janeiro foi de 88.205 crianças no período de 2011-2015, representando um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aumento de 6%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se comparado com os mesmos dados do período de 2006-2010;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Segundo dados de pesquisa do IBGE realizada em 2015 havia 63% de crianças de menos de 4 anos de idade que não eram matriculadas em creche ou escola, mas cujo responsável tinha interesse em matriculá-la em creche ou escola na região Sudeste;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716400" y="5898600"/>
            <a:ext cx="105685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514843"/>
                </a:solidFill>
                <a:latin typeface="Euphemia"/>
              </a:rPr>
              <a:t>de 2017.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CENÁRIO ATUAL NO MUNICÍPIO DO RIO DE JANEIRO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48800" y="1721880"/>
            <a:ext cx="10122480" cy="49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O número de matrículas em creches ofertadas pela rede pública municipal para o ano letivo de 2017 foi de 59.570 matrículas pela rede direta ou própria e de mais 21.223 matrículas através da celebração de convênios com a rede privada;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Ausência de oferta do atendimento escolar a 39.752 crianças de 0 a 3 anos em creches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em lista de espera relativa ao  ano letivo de 2017, segundo o informado pela Secretaria Municipal de Educação;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Tendo por base a soma da demanda atendida e da demanda manifesta desatendida, pode-se afirmar que a demanda atual e imediata pela oferta de vagas em creches no território do Município do Rio de Janeiro atinge o percentual mínimo de pelo menos 47% da população de 0 a 3 anos de idade *.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716400" y="5898600"/>
            <a:ext cx="105685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Euphemia"/>
              </a:rPr>
              <a:t>* Considera-se como número de matrículas ofertadas no território, o número total de matrículas da etapa Creche conforme o Censo da Educação Básica do Inep que para o ano de 2017 foi de 59.570 matrículas. O número de crianças em listagens de espera organizadas pelo Município é o número de 39.752 matrículas informado pela Prefeitura do Rio de Janeiro para o ano de 2017. A demanda real seria, portanto, a soma destes quantitativos divididos pela população de 0-3 anos que foi estimada em 345.607 para o ano de 2017.  </a:t>
            </a:r>
            <a:r>
              <a:rPr b="0" lang="pt-BR" sz="1000" spc="-1" strike="noStrike">
                <a:solidFill>
                  <a:srgbClr val="514843"/>
                </a:solidFill>
                <a:latin typeface="Euphemia"/>
              </a:rPr>
              <a:t>ano de 2017.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CENÁRIO ATUAL NO MUNICÍPIO DO RIO DE JANEIRO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716400" y="1665000"/>
            <a:ext cx="10122480" cy="38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O número de matrículas na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pré-escola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 ofertadas pela rede pública municipal para o ano letivo de 2017 foi de 85.198 matrículas pela rede direta ou própria e de mais 8.396 matrículas através da celebração de convênios com a rede privada;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514843"/>
              </a:buClr>
              <a:buFont typeface="Arial"/>
              <a:buChar char="•"/>
            </a:pP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Ausência de oferta do atendimento escolar a 29.534 crianças entre 4 e 5 anos em pré-escola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em lista de espera relativa ao ano letivo de 2017, segundo o informado pela Secretaria Municipal de Educação;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716400" y="5898600"/>
            <a:ext cx="105685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Euphemia"/>
              </a:rPr>
              <a:t>* Considera-se como número de matrículas ofertadas no território, o número total de matrículas da etapa Creche conforme o Censo da Educação Básica do Inep que para o ano de 2017 foi de 59.570 matrículas. O número de crianças em listagens de espera organizadas pelo Município é o número de 39.752 matrículas informado pela Prefeitura do Rio de Janeiro para o ano de 2017. A demanda real seria, portanto, a soma destes quantitativos divididos pela população de 0-3 anos que foi estimada em 345.607 para o ano de 2017.  </a:t>
            </a:r>
            <a:r>
              <a:rPr b="0" lang="pt-BR" sz="1000" spc="-1" strike="noStrike">
                <a:solidFill>
                  <a:srgbClr val="514843"/>
                </a:solidFill>
                <a:latin typeface="Euphemia"/>
              </a:rPr>
              <a:t>ano de 2017.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O CENÁRIO ATUAL NO MUNICÍPIO DO RIO DE JANEIRO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941760" y="2390040"/>
            <a:ext cx="1055988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Estabelecer as premissas, condições, ações e prazos para elaboração, apresentação e execução, pelo MUNICÍPIO, de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Plano de Ação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destinado à ampliação da oferta de matrículas na educação infantil até o final da vigência do PNE 2014-2024, de modo a conferir pleno atendimento a sua demanda real e manifesta, bem como a sua demanda projetada que, consideradas em conjunto, se posicionam em patamar superior ao mínimo de atendimento indicado no Plano Nacional de Educação, com garantia de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ampla participação e fiscalização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pelos Poderes, Instituições, órgãos e organizações da sociedade civil envolvidos e interessados, </a:t>
            </a:r>
            <a:r>
              <a:rPr b="1" lang="pt-BR" sz="1800" spc="-1" strike="noStrike">
                <a:solidFill>
                  <a:srgbClr val="514843"/>
                </a:solidFill>
                <a:latin typeface="Euphemia"/>
              </a:rPr>
              <a:t>por meio da constituição de Comitê de Monitoramento, </a:t>
            </a:r>
            <a:r>
              <a:rPr b="0" lang="pt-BR" sz="1800" spc="-1" strike="noStrike">
                <a:solidFill>
                  <a:srgbClr val="514843"/>
                </a:solidFill>
                <a:latin typeface="Euphemia"/>
              </a:rPr>
              <a:t>prevista a responsabilidade do MUNICÍPIO pelo descumprimento das obrigações principais e acessórias, com ampla divulgação e publicidade.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118320" y="410760"/>
            <a:ext cx="762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76"/>
                </a:solidFill>
                <a:latin typeface="Euphemia"/>
              </a:rPr>
              <a:t>A PROPOSTA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LibreOffice/6.3.3.2$Windows_X86_64 LibreOffice_project/a64200df03143b798afd1ec74a12ab50359878ed</Application>
  <Words>1798</Words>
  <Paragraphs>256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2018-08-07T18:29:33Z</dcterms:created>
  <dc:creator/>
  <dc:description/>
  <dc:language>pt-BR</dc:language>
  <cp:lastModifiedBy/>
  <dcterms:modified xsi:type="dcterms:W3CDTF">2018-09-05T04:22:08Z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mpaignTags">
    <vt:lpwstr/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HiddenSlides">
    <vt:i4>0</vt:i4>
  </property>
  <property fmtid="{D5CDD505-2E9C-101B-9397-08002B2CF9AE}" pid="7" name="HyperlinksChanged">
    <vt:bool>0</vt:bool>
  </property>
  <property fmtid="{D5CDD505-2E9C-101B-9397-08002B2CF9AE}" pid="8" name="InternalTags">
    <vt:lpwstr/>
  </property>
  <property fmtid="{D5CDD505-2E9C-101B-9397-08002B2CF9AE}" pid="9" name="LinksUpToDate">
    <vt:bool>0</vt:bool>
  </property>
  <property fmtid="{D5CDD505-2E9C-101B-9397-08002B2CF9AE}" pid="10" name="LocalizationTags">
    <vt:lpwstr/>
  </property>
  <property fmtid="{D5CDD505-2E9C-101B-9397-08002B2CF9AE}" pid="11" name="MMClips">
    <vt:i4>0</vt:i4>
  </property>
  <property fmtid="{D5CDD505-2E9C-101B-9397-08002B2CF9AE}" pid="12" name="Notes">
    <vt:i4>0</vt:i4>
  </property>
  <property fmtid="{D5CDD505-2E9C-101B-9397-08002B2CF9AE}" pid="13" name="PresentationFormat">
    <vt:lpwstr>Widescreen</vt:lpwstr>
  </property>
  <property fmtid="{D5CDD505-2E9C-101B-9397-08002B2CF9AE}" pid="14" name="ScaleCrop">
    <vt:bool>0</vt:bool>
  </property>
  <property fmtid="{D5CDD505-2E9C-101B-9397-08002B2CF9AE}" pid="15" name="ScenarioTags">
    <vt:lpwstr/>
  </property>
  <property fmtid="{D5CDD505-2E9C-101B-9397-08002B2CF9AE}" pid="16" name="ShareDoc">
    <vt:bool>0</vt:bool>
  </property>
  <property fmtid="{D5CDD505-2E9C-101B-9397-08002B2CF9AE}" pid="17" name="Slides">
    <vt:i4>18</vt:i4>
  </property>
</Properties>
</file>