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media/image28.png" ContentType="image/png"/>
  <Override PartName="/ppt/media/image1.jpeg" ContentType="image/jpeg"/>
  <Override PartName="/ppt/media/image17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8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jpeg" ContentType="image/jpe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7.png" ContentType="image/png"/>
  <Override PartName="/ppt/media/image26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6.png" ContentType="image/png"/>
  <Override PartName="/ppt/media/image37.jpeg" ContentType="image/jpe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Clique para mover o slide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2F2297C-9BFF-4CE1-97A5-D78E17F25BFA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9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DE6CA02-BFA1-431C-95ED-728DC7F401EC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C85B5D3-CA7D-4082-9B13-AF985A88AE93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2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17B5755-D314-4EFB-95DB-AB26BAF98C54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2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C168EB0-A654-4888-86B8-B07894B1ED79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3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42FEC60-26E4-45D4-AE8D-41D617165EA6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3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06C9F43-422F-4785-BAA1-2DDDFF8EBB0B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3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7A6FB4B-4CA4-45B1-B93E-6DA0AA7D0148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4628A73-1D5B-4C3A-9653-3F0147A67A34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4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E41FAB0-86B2-465E-B33A-B76577079E93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B83879C-CF70-4EA9-9E44-ABFF4922BD98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4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3B13610-170D-48A3-827D-44223DD754D2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9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C5DD2A8-E00C-4FF8-8443-AF2B8B26CF2E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5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7B57985-132C-4660-80B8-13FD8EB5DD86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E0022CF-65D5-4251-8C72-C5028C13D537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90C68E9-4139-4984-A823-F621BB42E814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6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7E68FB3-F6E3-416F-A65F-97CE801206BD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68A673F-F2F3-4EA7-8A48-165AA4F8606C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396F633-1C7D-4974-8801-F6BFE5CC49F2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7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5A69059-BD8B-4253-8BEC-F7F7F7A71AE9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8D3A834-8B19-4AA8-83E7-B34C7A36AC96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0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4E079B2-C525-4325-8864-F1013E1D4D23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DB653D5-E043-4A86-B485-F8E47DF3C704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0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ACC735D-ED4D-40E2-99E3-AC5C5A21F078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C6A4EEE-F451-4360-979A-55293E255361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CCD984F-B864-4304-A28B-C565DCE5F698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D8F67BB-AA9F-4B9C-86A2-575507159FCF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1AAB026-1241-494E-9655-5BBD08BB0B62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pt-BR" sz="6000" spc="-1" strike="noStrike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b="0" lang="pt-B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1FC67F2-9959-40C9-B99D-DA306939ACFC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22/11/20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268B316-FAA5-44CE-8CA8-CC1DF2793926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10" descr=""/>
          <p:cNvPicPr/>
          <p:nvPr/>
        </p:nvPicPr>
        <p:blipFill>
          <a:blip r:embed="rId1"/>
          <a:stretch/>
        </p:blipFill>
        <p:spPr>
          <a:xfrm rot="10800000">
            <a:off x="360" y="0"/>
            <a:ext cx="12191760" cy="164736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5441760" y="5540400"/>
            <a:ext cx="627768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Candara"/>
              </a:rPr>
              <a:t>Carolina Costa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Candara"/>
              </a:rPr>
              <a:t>Conselheira do Tribunal de Contas do Estado da Bahia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Candara"/>
              </a:rPr>
              <a:t>Thaiz Braga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Candara"/>
              </a:rPr>
              <a:t>Assessora do Gabinete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900720" y="1964880"/>
            <a:ext cx="830952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1f4e79"/>
                </a:solidFill>
                <a:latin typeface="Candara"/>
              </a:rPr>
              <a:t>A ação dos Tribunais de Contas </a:t>
            </a:r>
            <a:endParaRPr b="0" lang="pt-BR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1f4e79"/>
                </a:solidFill>
                <a:latin typeface="Candara"/>
              </a:rPr>
              <a:t>e do Instituto Rui Barbosa no monitoramento das Metas do Plano Nacional de Educação</a:t>
            </a:r>
            <a:endParaRPr b="0" lang="pt-B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56760" y="140040"/>
            <a:ext cx="113180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Atuação dos Tribunais de Contas - TCE SC</a:t>
            </a:r>
            <a:endParaRPr b="0" lang="pt-BR" sz="3200" spc="-1" strike="noStrike">
              <a:latin typeface="Arial"/>
            </a:endParaRPr>
          </a:p>
        </p:txBody>
      </p:sp>
      <p:grpSp>
        <p:nvGrpSpPr>
          <p:cNvPr id="176" name="Group 2"/>
          <p:cNvGrpSpPr/>
          <p:nvPr/>
        </p:nvGrpSpPr>
        <p:grpSpPr>
          <a:xfrm>
            <a:off x="-54720" y="4181400"/>
            <a:ext cx="5623560" cy="1437120"/>
            <a:chOff x="-54720" y="4181400"/>
            <a:chExt cx="5623560" cy="1437120"/>
          </a:xfrm>
        </p:grpSpPr>
        <p:sp>
          <p:nvSpPr>
            <p:cNvPr id="177" name="CustomShape 3"/>
            <p:cNvSpPr/>
            <p:nvPr/>
          </p:nvSpPr>
          <p:spPr>
            <a:xfrm rot="10800000">
              <a:off x="201240" y="4190400"/>
              <a:ext cx="5334840" cy="1308960"/>
            </a:xfrm>
            <a:prstGeom prst="homePlate">
              <a:avLst>
                <a:gd name="adj" fmla="val 50000"/>
              </a:avLst>
            </a:prstGeom>
            <a:solidFill>
              <a:srgbClr val="ce4f66">
                <a:alpha val="54000"/>
              </a:srgbClr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8" name="CustomShape 4"/>
            <p:cNvSpPr/>
            <p:nvPr/>
          </p:nvSpPr>
          <p:spPr>
            <a:xfrm>
              <a:off x="-54720" y="4181400"/>
              <a:ext cx="5623560" cy="1437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r">
                <a:lnSpc>
                  <a:spcPct val="90000"/>
                </a:lnSpc>
                <a:spcAft>
                  <a:spcPts val="629"/>
                </a:spcAft>
              </a:pPr>
              <a:r>
                <a:rPr b="1" lang="pt-BR" sz="1800" spc="-1" strike="noStrike">
                  <a:solidFill>
                    <a:srgbClr val="990033"/>
                  </a:solidFill>
                  <a:latin typeface="Calibri"/>
                </a:rPr>
                <a:t>  </a:t>
              </a:r>
              <a:r>
                <a:rPr b="1" lang="pt-BR" sz="1800" spc="-1" strike="noStrike">
                  <a:solidFill>
                    <a:srgbClr val="990033"/>
                  </a:solidFill>
                  <a:latin typeface="Calibri"/>
                </a:rPr>
                <a:t>Monitoramento da Estratégia que trata da proporção dos servidores efetivos do sistema público educacional em relação aos admitidos em caráter temporário (ACTs)</a:t>
              </a:r>
              <a:endParaRPr b="0" lang="pt-BR" sz="1800" spc="-1" strike="noStrike">
                <a:latin typeface="Arial"/>
              </a:endParaRPr>
            </a:p>
          </p:txBody>
        </p:sp>
      </p:grpSp>
      <p:grpSp>
        <p:nvGrpSpPr>
          <p:cNvPr id="179" name="Group 5"/>
          <p:cNvGrpSpPr/>
          <p:nvPr/>
        </p:nvGrpSpPr>
        <p:grpSpPr>
          <a:xfrm>
            <a:off x="-113400" y="2733120"/>
            <a:ext cx="5641200" cy="1437840"/>
            <a:chOff x="-113400" y="2733120"/>
            <a:chExt cx="5641200" cy="1437840"/>
          </a:xfrm>
        </p:grpSpPr>
        <p:sp>
          <p:nvSpPr>
            <p:cNvPr id="180" name="CustomShape 6"/>
            <p:cNvSpPr/>
            <p:nvPr/>
          </p:nvSpPr>
          <p:spPr>
            <a:xfrm rot="10800000">
              <a:off x="189000" y="2861640"/>
              <a:ext cx="5338800" cy="1308960"/>
            </a:xfrm>
            <a:prstGeom prst="homePlate">
              <a:avLst>
                <a:gd name="adj" fmla="val 50000"/>
              </a:avLst>
            </a:prstGeom>
            <a:solidFill>
              <a:srgbClr val="ffc000"/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81" name="CustomShape 7"/>
            <p:cNvSpPr/>
            <p:nvPr/>
          </p:nvSpPr>
          <p:spPr>
            <a:xfrm>
              <a:off x="-113400" y="2733120"/>
              <a:ext cx="5627880" cy="1437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II Fórum TCE Educação, com o tema “A gestão pública eficiente e transparente da educação”.</a:t>
              </a:r>
              <a:endParaRPr b="0" lang="pt-BR" sz="2200" spc="-1" strike="noStrike">
                <a:latin typeface="Arial"/>
              </a:endParaRPr>
            </a:p>
          </p:txBody>
        </p:sp>
      </p:grpSp>
      <p:grpSp>
        <p:nvGrpSpPr>
          <p:cNvPr id="182" name="Group 8"/>
          <p:cNvGrpSpPr/>
          <p:nvPr/>
        </p:nvGrpSpPr>
        <p:grpSpPr>
          <a:xfrm>
            <a:off x="156960" y="553680"/>
            <a:ext cx="5377320" cy="2275560"/>
            <a:chOff x="156960" y="553680"/>
            <a:chExt cx="5377320" cy="2275560"/>
          </a:xfrm>
        </p:grpSpPr>
        <p:sp>
          <p:nvSpPr>
            <p:cNvPr id="183" name="CustomShape 9"/>
            <p:cNvSpPr/>
            <p:nvPr/>
          </p:nvSpPr>
          <p:spPr>
            <a:xfrm rot="10800000">
              <a:off x="179280" y="785880"/>
              <a:ext cx="5355000" cy="2043000"/>
            </a:xfrm>
            <a:prstGeom prst="homePlate">
              <a:avLst>
                <a:gd name="adj" fmla="val 50000"/>
              </a:avLst>
            </a:prstGeom>
            <a:solidFill>
              <a:srgbClr val="002060"/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84" name="CustomShape 10"/>
            <p:cNvSpPr/>
            <p:nvPr/>
          </p:nvSpPr>
          <p:spPr>
            <a:xfrm>
              <a:off x="156960" y="553680"/>
              <a:ext cx="5230440" cy="2243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Monitoramento da taxa de atendimento de crianças de 0 a 5 anos de idade que frequentaram creches e pré-escolas em âmbito municipal, no ano de 2017</a:t>
              </a:r>
              <a:endParaRPr b="0" lang="pt-BR" sz="2200" spc="-1" strike="noStrike">
                <a:latin typeface="Arial"/>
              </a:endParaRPr>
            </a:p>
          </p:txBody>
        </p:sp>
      </p:grpSp>
      <p:sp>
        <p:nvSpPr>
          <p:cNvPr id="185" name="CustomShape 11"/>
          <p:cNvSpPr/>
          <p:nvPr/>
        </p:nvSpPr>
        <p:spPr>
          <a:xfrm>
            <a:off x="356760" y="762120"/>
            <a:ext cx="5850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6" name="Imagem 1" descr=""/>
          <p:cNvPicPr/>
          <p:nvPr/>
        </p:nvPicPr>
        <p:blipFill>
          <a:blip r:embed="rId1"/>
          <a:stretch/>
        </p:blipFill>
        <p:spPr>
          <a:xfrm>
            <a:off x="5962320" y="897480"/>
            <a:ext cx="2770920" cy="1931040"/>
          </a:xfrm>
          <a:prstGeom prst="rect">
            <a:avLst/>
          </a:prstGeom>
          <a:ln>
            <a:noFill/>
          </a:ln>
        </p:spPr>
      </p:pic>
      <p:pic>
        <p:nvPicPr>
          <p:cNvPr id="187" name="Imagem 2" descr=""/>
          <p:cNvPicPr/>
          <p:nvPr/>
        </p:nvPicPr>
        <p:blipFill>
          <a:blip r:embed="rId2"/>
          <a:stretch/>
        </p:blipFill>
        <p:spPr>
          <a:xfrm>
            <a:off x="6046560" y="3891600"/>
            <a:ext cx="3672360" cy="2559600"/>
          </a:xfrm>
          <a:prstGeom prst="rect">
            <a:avLst/>
          </a:prstGeom>
          <a:ln>
            <a:noFill/>
          </a:ln>
        </p:spPr>
      </p:pic>
      <p:sp>
        <p:nvSpPr>
          <p:cNvPr id="188" name="CustomShape 12"/>
          <p:cNvSpPr/>
          <p:nvPr/>
        </p:nvSpPr>
        <p:spPr>
          <a:xfrm rot="10800000">
            <a:off x="168120" y="5509800"/>
            <a:ext cx="5355360" cy="1308960"/>
          </a:xfrm>
          <a:prstGeom prst="homePlat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9" name="CustomShape 13"/>
          <p:cNvSpPr/>
          <p:nvPr/>
        </p:nvSpPr>
        <p:spPr>
          <a:xfrm>
            <a:off x="-54720" y="5433120"/>
            <a:ext cx="5623560" cy="143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77440" rIns="135000" tIns="72360" bIns="72360" anchor="ctr">
            <a:noAutofit/>
          </a:bodyPr>
          <a:p>
            <a:pPr algn="r">
              <a:lnSpc>
                <a:spcPct val="90000"/>
              </a:lnSpc>
              <a:spcAft>
                <a:spcPts val="629"/>
              </a:spcAft>
            </a:pPr>
            <a:r>
              <a:rPr b="1" lang="pt-BR" sz="1800" spc="-1" strike="noStrike">
                <a:solidFill>
                  <a:srgbClr val="ffffff"/>
                </a:solidFill>
                <a:latin typeface="Calibri"/>
              </a:rPr>
              <a:t>  </a:t>
            </a:r>
            <a:r>
              <a:rPr b="1" lang="pt-BR" sz="1800" spc="-1" strike="noStrike">
                <a:solidFill>
                  <a:srgbClr val="ffffff"/>
                </a:solidFill>
                <a:latin typeface="Calibri"/>
              </a:rPr>
              <a:t>Emissão de alerta para Estado e municípios sobre necessidade de assegurar recursos para execução dos planos de educação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90" name="Imagem 4" descr=""/>
          <p:cNvPicPr/>
          <p:nvPr/>
        </p:nvPicPr>
        <p:blipFill>
          <a:blip r:embed="rId3"/>
          <a:stretch/>
        </p:blipFill>
        <p:spPr>
          <a:xfrm>
            <a:off x="9181440" y="1837080"/>
            <a:ext cx="2571480" cy="1792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56760" y="273960"/>
            <a:ext cx="87422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Atuação dos Tribunais de Contas: TCE MG</a:t>
            </a:r>
            <a:endParaRPr b="0" lang="pt-BR" sz="3200" spc="-1" strike="noStrike">
              <a:latin typeface="Arial"/>
            </a:endParaRPr>
          </a:p>
        </p:txBody>
      </p:sp>
      <p:grpSp>
        <p:nvGrpSpPr>
          <p:cNvPr id="192" name="Group 2"/>
          <p:cNvGrpSpPr/>
          <p:nvPr/>
        </p:nvGrpSpPr>
        <p:grpSpPr>
          <a:xfrm>
            <a:off x="1221840" y="900720"/>
            <a:ext cx="7598160" cy="1437120"/>
            <a:chOff x="1221840" y="900720"/>
            <a:chExt cx="7598160" cy="1437120"/>
          </a:xfrm>
        </p:grpSpPr>
        <p:sp>
          <p:nvSpPr>
            <p:cNvPr id="193" name="CustomShape 3"/>
            <p:cNvSpPr/>
            <p:nvPr/>
          </p:nvSpPr>
          <p:spPr>
            <a:xfrm rot="10800000">
              <a:off x="1221840" y="964800"/>
              <a:ext cx="7598160" cy="1308960"/>
            </a:xfrm>
            <a:prstGeom prst="homePlate">
              <a:avLst>
                <a:gd name="adj" fmla="val 50000"/>
              </a:avLst>
            </a:prstGeom>
            <a:solidFill>
              <a:srgbClr val="002060"/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4" name="CustomShape 4"/>
            <p:cNvSpPr/>
            <p:nvPr/>
          </p:nvSpPr>
          <p:spPr>
            <a:xfrm>
              <a:off x="1397880" y="900720"/>
              <a:ext cx="7421760" cy="1437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Na Ponta do Lápis: Programa de ações Integradas</a:t>
              </a:r>
              <a:endParaRPr b="0" lang="pt-BR" sz="2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O Programa, por meio de várias ações, visa monitorar o cumprimento das 20 metas e 254 estratégias do PNE</a:t>
              </a:r>
              <a:endParaRPr b="0" lang="pt-BR" sz="2200" spc="-1" strike="noStrike">
                <a:latin typeface="Arial"/>
              </a:endParaRPr>
            </a:p>
          </p:txBody>
        </p:sp>
      </p:grpSp>
      <p:sp>
        <p:nvSpPr>
          <p:cNvPr id="195" name="CustomShape 5"/>
          <p:cNvSpPr/>
          <p:nvPr/>
        </p:nvSpPr>
        <p:spPr>
          <a:xfrm>
            <a:off x="356760" y="762120"/>
            <a:ext cx="5850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Imagem 1" descr=""/>
          <p:cNvPicPr/>
          <p:nvPr/>
        </p:nvPicPr>
        <p:blipFill>
          <a:blip r:embed="rId1"/>
          <a:stretch/>
        </p:blipFill>
        <p:spPr>
          <a:xfrm>
            <a:off x="3378960" y="2514960"/>
            <a:ext cx="8137440" cy="389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56760" y="273960"/>
            <a:ext cx="98236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Atuação dos Tribunais de Contas: TCE BA – TCM BA</a:t>
            </a:r>
            <a:endParaRPr b="0" lang="pt-BR" sz="3200" spc="-1" strike="noStrike">
              <a:latin typeface="Arial"/>
            </a:endParaRPr>
          </a:p>
        </p:txBody>
      </p:sp>
      <p:grpSp>
        <p:nvGrpSpPr>
          <p:cNvPr id="198" name="Group 2"/>
          <p:cNvGrpSpPr/>
          <p:nvPr/>
        </p:nvGrpSpPr>
        <p:grpSpPr>
          <a:xfrm>
            <a:off x="524160" y="1158840"/>
            <a:ext cx="4376160" cy="1437120"/>
            <a:chOff x="524160" y="1158840"/>
            <a:chExt cx="4376160" cy="1437120"/>
          </a:xfrm>
        </p:grpSpPr>
        <p:sp>
          <p:nvSpPr>
            <p:cNvPr id="199" name="CustomShape 3"/>
            <p:cNvSpPr/>
            <p:nvPr/>
          </p:nvSpPr>
          <p:spPr>
            <a:xfrm rot="10800000">
              <a:off x="524160" y="1222920"/>
              <a:ext cx="4376160" cy="1308960"/>
            </a:xfrm>
            <a:prstGeom prst="homePlate">
              <a:avLst>
                <a:gd name="adj" fmla="val 50000"/>
              </a:avLst>
            </a:prstGeom>
            <a:solidFill>
              <a:srgbClr val="002060"/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0" name="CustomShape 4"/>
            <p:cNvSpPr/>
            <p:nvPr/>
          </p:nvSpPr>
          <p:spPr>
            <a:xfrm>
              <a:off x="625680" y="1158840"/>
              <a:ext cx="4274280" cy="1437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Projeto Educação é da Nossa Conta</a:t>
              </a:r>
              <a:endParaRPr b="0" lang="pt-BR" sz="2200" spc="-1" strike="noStrike">
                <a:latin typeface="Arial"/>
              </a:endParaRPr>
            </a:p>
          </p:txBody>
        </p:sp>
      </p:grpSp>
      <p:sp>
        <p:nvSpPr>
          <p:cNvPr id="201" name="CustomShape 5"/>
          <p:cNvSpPr/>
          <p:nvPr/>
        </p:nvSpPr>
        <p:spPr>
          <a:xfrm>
            <a:off x="356760" y="762120"/>
            <a:ext cx="5850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Picture 4" descr=""/>
          <p:cNvPicPr/>
          <p:nvPr/>
        </p:nvPicPr>
        <p:blipFill>
          <a:blip r:embed="rId1"/>
          <a:stretch/>
        </p:blipFill>
        <p:spPr>
          <a:xfrm>
            <a:off x="1438560" y="3064680"/>
            <a:ext cx="2826000" cy="2294640"/>
          </a:xfrm>
          <a:prstGeom prst="rect">
            <a:avLst/>
          </a:prstGeom>
          <a:ln>
            <a:noFill/>
          </a:ln>
        </p:spPr>
      </p:pic>
      <p:grpSp>
        <p:nvGrpSpPr>
          <p:cNvPr id="203" name="Group 6"/>
          <p:cNvGrpSpPr/>
          <p:nvPr/>
        </p:nvGrpSpPr>
        <p:grpSpPr>
          <a:xfrm>
            <a:off x="5979240" y="1029240"/>
            <a:ext cx="4376160" cy="1134000"/>
            <a:chOff x="5979240" y="1029240"/>
            <a:chExt cx="4376160" cy="1134000"/>
          </a:xfrm>
        </p:grpSpPr>
        <p:sp>
          <p:nvSpPr>
            <p:cNvPr id="204" name="CustomShape 7"/>
            <p:cNvSpPr/>
            <p:nvPr/>
          </p:nvSpPr>
          <p:spPr>
            <a:xfrm rot="10800000">
              <a:off x="5979240" y="1028880"/>
              <a:ext cx="4376160" cy="1134000"/>
            </a:xfrm>
            <a:prstGeom prst="homePlate">
              <a:avLst>
                <a:gd name="adj" fmla="val 50000"/>
              </a:avLst>
            </a:prstGeom>
            <a:solidFill>
              <a:srgbClr val="002060"/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5" name="CustomShape 8"/>
            <p:cNvSpPr/>
            <p:nvPr/>
          </p:nvSpPr>
          <p:spPr>
            <a:xfrm>
              <a:off x="6490080" y="1204200"/>
              <a:ext cx="3864960" cy="680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Projeto Índice de Performance da Educação nos Municípios</a:t>
              </a:r>
              <a:endParaRPr b="0" lang="pt-BR" sz="2200" spc="-1" strike="noStrike">
                <a:latin typeface="Arial"/>
              </a:endParaRPr>
            </a:p>
          </p:txBody>
        </p:sp>
      </p:grpSp>
      <p:pic>
        <p:nvPicPr>
          <p:cNvPr id="206" name="Imagem 12" descr="C:\Users\tbraga\AppData\Local\Microsoft\Windows\INetCache\Content.Word\IMG_E2302.JPG"/>
          <p:cNvPicPr/>
          <p:nvPr/>
        </p:nvPicPr>
        <p:blipFill>
          <a:blip r:embed="rId2"/>
          <a:stretch/>
        </p:blipFill>
        <p:spPr>
          <a:xfrm>
            <a:off x="5466960" y="2333520"/>
            <a:ext cx="5399640" cy="4353840"/>
          </a:xfrm>
          <a:prstGeom prst="rect">
            <a:avLst/>
          </a:prstGeom>
          <a:ln>
            <a:noFill/>
          </a:ln>
        </p:spPr>
      </p:pic>
      <p:pic>
        <p:nvPicPr>
          <p:cNvPr id="207" name="Picture 4" descr="http://www.tcm.ba.gov.br/wp-content/uploads/2018/12/ipem.png"/>
          <p:cNvPicPr/>
          <p:nvPr/>
        </p:nvPicPr>
        <p:blipFill>
          <a:blip r:embed="rId3"/>
          <a:stretch/>
        </p:blipFill>
        <p:spPr>
          <a:xfrm>
            <a:off x="10559520" y="1002600"/>
            <a:ext cx="1326240" cy="152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56760" y="140040"/>
            <a:ext cx="113180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Atuação dos Tribunais de Contas - TCE RS</a:t>
            </a:r>
            <a:endParaRPr b="0" lang="pt-BR" sz="3200" spc="-1" strike="noStrike">
              <a:latin typeface="Arial"/>
            </a:endParaRPr>
          </a:p>
        </p:txBody>
      </p:sp>
      <p:grpSp>
        <p:nvGrpSpPr>
          <p:cNvPr id="209" name="Group 2"/>
          <p:cNvGrpSpPr/>
          <p:nvPr/>
        </p:nvGrpSpPr>
        <p:grpSpPr>
          <a:xfrm>
            <a:off x="-73800" y="3854160"/>
            <a:ext cx="5623560" cy="1474560"/>
            <a:chOff x="-73800" y="3854160"/>
            <a:chExt cx="5623560" cy="1474560"/>
          </a:xfrm>
        </p:grpSpPr>
        <p:sp>
          <p:nvSpPr>
            <p:cNvPr id="210" name="CustomShape 3"/>
            <p:cNvSpPr/>
            <p:nvPr/>
          </p:nvSpPr>
          <p:spPr>
            <a:xfrm rot="10800000">
              <a:off x="182160" y="4019400"/>
              <a:ext cx="5334840" cy="1308960"/>
            </a:xfrm>
            <a:prstGeom prst="homePlate">
              <a:avLst>
                <a:gd name="adj" fmla="val 50000"/>
              </a:avLst>
            </a:prstGeom>
            <a:solidFill>
              <a:srgbClr val="ce4f66">
                <a:alpha val="54000"/>
              </a:srgbClr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1" name="CustomShape 4"/>
            <p:cNvSpPr/>
            <p:nvPr/>
          </p:nvSpPr>
          <p:spPr>
            <a:xfrm>
              <a:off x="-73800" y="3854160"/>
              <a:ext cx="5623560" cy="1437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r">
                <a:lnSpc>
                  <a:spcPct val="90000"/>
                </a:lnSpc>
                <a:spcAft>
                  <a:spcPts val="629"/>
                </a:spcAft>
              </a:pPr>
              <a:r>
                <a:rPr b="1" lang="pt-BR" sz="1800" spc="-1" strike="noStrike">
                  <a:solidFill>
                    <a:srgbClr val="990033"/>
                  </a:solidFill>
                  <a:latin typeface="Calibri"/>
                </a:rPr>
                <a:t>  </a:t>
              </a:r>
              <a:endParaRPr b="0" lang="pt-BR" sz="1800" spc="-1" strike="noStrike">
                <a:latin typeface="Arial"/>
              </a:endParaRPr>
            </a:p>
          </p:txBody>
        </p:sp>
      </p:grpSp>
      <p:grpSp>
        <p:nvGrpSpPr>
          <p:cNvPr id="212" name="Group 5"/>
          <p:cNvGrpSpPr/>
          <p:nvPr/>
        </p:nvGrpSpPr>
        <p:grpSpPr>
          <a:xfrm>
            <a:off x="-104760" y="1988280"/>
            <a:ext cx="5654880" cy="1953360"/>
            <a:chOff x="-104760" y="1988280"/>
            <a:chExt cx="5654880" cy="1953360"/>
          </a:xfrm>
        </p:grpSpPr>
        <p:sp>
          <p:nvSpPr>
            <p:cNvPr id="213" name="CustomShape 6"/>
            <p:cNvSpPr/>
            <p:nvPr/>
          </p:nvSpPr>
          <p:spPr>
            <a:xfrm rot="10800000">
              <a:off x="211320" y="2123280"/>
              <a:ext cx="5338800" cy="1779120"/>
            </a:xfrm>
            <a:prstGeom prst="homePlate">
              <a:avLst>
                <a:gd name="adj" fmla="val 50000"/>
              </a:avLst>
            </a:prstGeom>
            <a:solidFill>
              <a:srgbClr val="ffc000"/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4" name="CustomShape 7"/>
            <p:cNvSpPr/>
            <p:nvPr/>
          </p:nvSpPr>
          <p:spPr>
            <a:xfrm>
              <a:off x="-104760" y="1988280"/>
              <a:ext cx="5627880" cy="19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Perfil da Educação Pública </a:t>
              </a:r>
              <a:endParaRPr b="0" lang="pt-BR" sz="2200" spc="-1" strike="noStrike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no Rio Grande do Sul: educação infantil e ensinos fundamental e médio</a:t>
              </a:r>
              <a:endParaRPr b="0" lang="pt-BR" sz="2200" spc="-1" strike="noStrike">
                <a:latin typeface="Arial"/>
              </a:endParaRPr>
            </a:p>
          </p:txBody>
        </p:sp>
      </p:grpSp>
      <p:grpSp>
        <p:nvGrpSpPr>
          <p:cNvPr id="215" name="Group 8"/>
          <p:cNvGrpSpPr/>
          <p:nvPr/>
        </p:nvGrpSpPr>
        <p:grpSpPr>
          <a:xfrm>
            <a:off x="141480" y="432360"/>
            <a:ext cx="5392800" cy="1865880"/>
            <a:chOff x="141480" y="432360"/>
            <a:chExt cx="5392800" cy="1865880"/>
          </a:xfrm>
        </p:grpSpPr>
        <p:sp>
          <p:nvSpPr>
            <p:cNvPr id="216" name="CustomShape 9"/>
            <p:cNvSpPr/>
            <p:nvPr/>
          </p:nvSpPr>
          <p:spPr>
            <a:xfrm rot="10800000">
              <a:off x="179280" y="820800"/>
              <a:ext cx="5355000" cy="1007640"/>
            </a:xfrm>
            <a:prstGeom prst="homePlate">
              <a:avLst>
                <a:gd name="adj" fmla="val 50000"/>
              </a:avLst>
            </a:prstGeom>
            <a:solidFill>
              <a:srgbClr val="002060"/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7" name="CustomShape 10"/>
            <p:cNvSpPr/>
            <p:nvPr/>
          </p:nvSpPr>
          <p:spPr>
            <a:xfrm>
              <a:off x="141480" y="432360"/>
              <a:ext cx="5230440" cy="1865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Radiografia da Educação Infantil no Rio Grande do Sul</a:t>
              </a:r>
              <a:endParaRPr b="0" lang="pt-BR" sz="2200" spc="-1" strike="noStrike">
                <a:latin typeface="Arial"/>
              </a:endParaRPr>
            </a:p>
          </p:txBody>
        </p:sp>
      </p:grpSp>
      <p:sp>
        <p:nvSpPr>
          <p:cNvPr id="218" name="CustomShape 11"/>
          <p:cNvSpPr/>
          <p:nvPr/>
        </p:nvSpPr>
        <p:spPr>
          <a:xfrm>
            <a:off x="356760" y="762120"/>
            <a:ext cx="5850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12"/>
          <p:cNvSpPr/>
          <p:nvPr/>
        </p:nvSpPr>
        <p:spPr>
          <a:xfrm rot="10800000">
            <a:off x="168120" y="5509800"/>
            <a:ext cx="5355360" cy="1308960"/>
          </a:xfrm>
          <a:prstGeom prst="homePlat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20" name="CustomShape 13"/>
          <p:cNvSpPr/>
          <p:nvPr/>
        </p:nvSpPr>
        <p:spPr>
          <a:xfrm>
            <a:off x="-54720" y="5433120"/>
            <a:ext cx="5623560" cy="143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77440" rIns="135000" tIns="72360" bIns="72360" anchor="ctr">
            <a:noAutofit/>
          </a:bodyPr>
          <a:p>
            <a:pPr algn="r">
              <a:lnSpc>
                <a:spcPct val="90000"/>
              </a:lnSpc>
              <a:spcAft>
                <a:spcPts val="1539"/>
              </a:spcAft>
            </a:pPr>
            <a:r>
              <a:rPr b="1" lang="pt-BR" sz="1800" spc="-1" strike="noStrike">
                <a:solidFill>
                  <a:srgbClr val="ffffff"/>
                </a:solidFill>
                <a:latin typeface="Calibri"/>
              </a:rPr>
              <a:t>  </a:t>
            </a:r>
            <a:r>
              <a:rPr b="1" lang="pt-BR" sz="4400" spc="-1" strike="noStrike">
                <a:solidFill>
                  <a:srgbClr val="ffffff"/>
                </a:solidFill>
                <a:latin typeface="Calibri"/>
              </a:rPr>
              <a:t>TC EDUCA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21" name="CustomShape 14"/>
          <p:cNvSpPr/>
          <p:nvPr/>
        </p:nvSpPr>
        <p:spPr>
          <a:xfrm>
            <a:off x="1529280" y="4421880"/>
            <a:ext cx="38426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Calibri"/>
              </a:rPr>
              <a:t>Diagnóstico dos Conselhos Municipais de Educação - 2018</a:t>
            </a:r>
            <a:endParaRPr b="0" lang="pt-BR" sz="2200" spc="-1" strike="noStrike">
              <a:latin typeface="Arial"/>
            </a:endParaRPr>
          </a:p>
        </p:txBody>
      </p:sp>
      <p:pic>
        <p:nvPicPr>
          <p:cNvPr id="222" name="Imagem 6" descr=""/>
          <p:cNvPicPr/>
          <p:nvPr/>
        </p:nvPicPr>
        <p:blipFill>
          <a:blip r:embed="rId1"/>
          <a:stretch/>
        </p:blipFill>
        <p:spPr>
          <a:xfrm>
            <a:off x="6047280" y="1464480"/>
            <a:ext cx="4952520" cy="322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m 9" descr=""/>
          <p:cNvPicPr/>
          <p:nvPr/>
        </p:nvPicPr>
        <p:blipFill>
          <a:blip r:embed="rId1"/>
          <a:stretch/>
        </p:blipFill>
        <p:spPr>
          <a:xfrm>
            <a:off x="0" y="4933800"/>
            <a:ext cx="12191760" cy="1923840"/>
          </a:xfrm>
          <a:prstGeom prst="rect">
            <a:avLst/>
          </a:prstGeom>
          <a:ln>
            <a:noFill/>
          </a:ln>
        </p:spPr>
      </p:pic>
      <p:pic>
        <p:nvPicPr>
          <p:cNvPr id="224" name="Imagem 10" descr=""/>
          <p:cNvPicPr/>
          <p:nvPr/>
        </p:nvPicPr>
        <p:blipFill>
          <a:blip r:embed="rId2"/>
          <a:stretch/>
        </p:blipFill>
        <p:spPr>
          <a:xfrm rot="10800000">
            <a:off x="360" y="-104760"/>
            <a:ext cx="12191760" cy="1647360"/>
          </a:xfrm>
          <a:prstGeom prst="rect">
            <a:avLst/>
          </a:prstGeom>
          <a:ln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2648520" y="1818360"/>
            <a:ext cx="812412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6000" spc="-1" strike="noStrike">
                <a:solidFill>
                  <a:srgbClr val="1f4e79"/>
                </a:solidFill>
                <a:latin typeface="Candara"/>
              </a:rPr>
              <a:t>TC Educa: </a:t>
            </a:r>
            <a:endParaRPr b="0" lang="pt-BR" sz="6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6000" spc="-1" strike="noStrike">
                <a:solidFill>
                  <a:srgbClr val="1f4e79"/>
                </a:solidFill>
                <a:latin typeface="Candara"/>
              </a:rPr>
              <a:t>como monitorar as metas do PNE</a:t>
            </a:r>
            <a:endParaRPr b="0" lang="pt-BR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m 10" descr=""/>
          <p:cNvPicPr/>
          <p:nvPr/>
        </p:nvPicPr>
        <p:blipFill>
          <a:blip r:embed="rId1"/>
          <a:stretch/>
        </p:blipFill>
        <p:spPr>
          <a:xfrm rot="10800000">
            <a:off x="360" y="-104760"/>
            <a:ext cx="12191760" cy="1647360"/>
          </a:xfrm>
          <a:prstGeom prst="rect">
            <a:avLst/>
          </a:prstGeom>
          <a:ln>
            <a:noFill/>
          </a:ln>
        </p:spPr>
      </p:pic>
      <p:sp>
        <p:nvSpPr>
          <p:cNvPr id="227" name="CustomShape 1"/>
          <p:cNvSpPr/>
          <p:nvPr/>
        </p:nvSpPr>
        <p:spPr>
          <a:xfrm>
            <a:off x="572400" y="1389960"/>
            <a:ext cx="10718640" cy="57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         </a:t>
            </a:r>
            <a:r>
              <a:rPr b="1" lang="pt-BR" sz="4000" spc="-1" strike="noStrike">
                <a:solidFill>
                  <a:srgbClr val="1f4e79"/>
                </a:solidFill>
                <a:latin typeface="Arial"/>
                <a:ea typeface="SimSun"/>
              </a:rPr>
              <a:t>TC Educa:</a:t>
            </a:r>
            <a:r>
              <a:rPr b="1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Desenvolvido pelo Tribunal de Contas de Minas Gerais, com o apoio do TCE-RS e do TCE-MS;</a:t>
            </a:r>
            <a:endParaRPr b="0" lang="pt-BR" sz="24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Base de dados com informações atualizadas dos Estados e Municípios para as metas carregadas;</a:t>
            </a:r>
            <a:endParaRPr b="0" lang="pt-BR" sz="24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Alerta de advertência quando do não atingimento da meta;</a:t>
            </a:r>
            <a:endParaRPr b="0" lang="pt-BR" sz="24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Permite exportar para excel e csv os dados das consultas realizadas no sistema;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Acesso ao público pelo endereço: </a:t>
            </a:r>
            <a:r>
              <a:rPr b="0" lang="pt-BR" sz="4000" spc="-1" strike="noStrike">
                <a:solidFill>
                  <a:srgbClr val="000000"/>
                </a:solidFill>
                <a:latin typeface="Calibri"/>
                <a:ea typeface="SimSun"/>
              </a:rPr>
              <a:t>https://pne.tce.mg.gov.br</a:t>
            </a:r>
            <a:endParaRPr b="0" lang="pt-BR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pt-B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21920" y="207360"/>
            <a:ext cx="11306160" cy="94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O PNE  foi organizado em </a:t>
            </a:r>
            <a:r>
              <a:rPr b="1" lang="pt-BR" sz="3600" spc="-1" strike="noStrike">
                <a:solidFill>
                  <a:srgbClr val="000000"/>
                </a:solidFill>
                <a:latin typeface="Candara"/>
              </a:rPr>
              <a:t>20 metas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bf9000"/>
                </a:solidFill>
                <a:latin typeface="Candara"/>
              </a:rPr>
              <a:t>TC Educa – Meta Carregada</a:t>
            </a: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715320" y="1609560"/>
            <a:ext cx="10718640" cy="21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             </a:t>
            </a:r>
            <a:r>
              <a:rPr b="1" lang="pt-BR" sz="4000" spc="-1" strike="noStrike">
                <a:solidFill>
                  <a:srgbClr val="1f4e79"/>
                </a:solidFill>
                <a:latin typeface="Arial"/>
                <a:ea typeface="SimSun"/>
              </a:rPr>
              <a:t>Meta 1</a:t>
            </a:r>
            <a:r>
              <a:rPr b="1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: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universalizar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, até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2016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, a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educação infantil na pré-escola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para as crianças de 4 (quatro) a 5 (cinco) anos de idade e ampliar a oferta de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educação infantil em creches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de forma a atender, no mínimo,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50% (cinquenta por cento)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das crianças de até 3 (três) anos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até o final da vigência deste PNE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.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230" name="Imagem 4" descr=""/>
          <p:cNvPicPr/>
          <p:nvPr/>
        </p:nvPicPr>
        <p:blipFill>
          <a:blip r:embed="rId1"/>
          <a:stretch/>
        </p:blipFill>
        <p:spPr>
          <a:xfrm>
            <a:off x="891360" y="1203480"/>
            <a:ext cx="818280" cy="818280"/>
          </a:xfrm>
          <a:prstGeom prst="rect">
            <a:avLst/>
          </a:prstGeom>
          <a:ln>
            <a:noFill/>
          </a:ln>
        </p:spPr>
      </p:pic>
      <p:sp>
        <p:nvSpPr>
          <p:cNvPr id="231" name="CustomShape 3"/>
          <p:cNvSpPr/>
          <p:nvPr/>
        </p:nvSpPr>
        <p:spPr>
          <a:xfrm>
            <a:off x="4004280" y="5519880"/>
            <a:ext cx="2787120" cy="106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4440" bIns="45000">
            <a:noAutofit/>
          </a:bodyPr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2e75b6"/>
                </a:solidFill>
                <a:latin typeface="Arial"/>
                <a:ea typeface="Microsoft YaHei"/>
              </a:rPr>
              <a:t>1A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 Universalizar o acesso   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    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a pré-escola para as 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    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crianças de 4 a 5 anos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    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de idade</a:t>
            </a:r>
            <a:endParaRPr b="0" lang="pt-BR" sz="1600" spc="-1" strike="noStrike">
              <a:latin typeface="Arial"/>
            </a:endParaRPr>
          </a:p>
        </p:txBody>
      </p:sp>
      <p:pic>
        <p:nvPicPr>
          <p:cNvPr id="232" name="Picture 12" descr=""/>
          <p:cNvPicPr/>
          <p:nvPr/>
        </p:nvPicPr>
        <p:blipFill>
          <a:blip r:embed="rId2"/>
          <a:stretch/>
        </p:blipFill>
        <p:spPr>
          <a:xfrm>
            <a:off x="3877560" y="3867480"/>
            <a:ext cx="1613520" cy="1609920"/>
          </a:xfrm>
          <a:prstGeom prst="rect">
            <a:avLst/>
          </a:prstGeom>
          <a:ln>
            <a:noFill/>
          </a:ln>
        </p:spPr>
      </p:pic>
      <p:pic>
        <p:nvPicPr>
          <p:cNvPr id="233" name="Imagem 33" descr=""/>
          <p:cNvPicPr/>
          <p:nvPr/>
        </p:nvPicPr>
        <p:blipFill>
          <a:blip r:embed="rId3"/>
          <a:stretch/>
        </p:blipFill>
        <p:spPr>
          <a:xfrm>
            <a:off x="7172280" y="3867480"/>
            <a:ext cx="1719360" cy="1649880"/>
          </a:xfrm>
          <a:prstGeom prst="rect">
            <a:avLst/>
          </a:prstGeom>
          <a:ln>
            <a:noFill/>
          </a:ln>
        </p:spPr>
      </p:pic>
      <p:sp>
        <p:nvSpPr>
          <p:cNvPr id="234" name="CustomShape 4"/>
          <p:cNvSpPr/>
          <p:nvPr/>
        </p:nvSpPr>
        <p:spPr>
          <a:xfrm>
            <a:off x="7243200" y="5530320"/>
            <a:ext cx="281484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4440" bIns="45000">
            <a:noAutofit/>
          </a:bodyPr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2e75b6"/>
                </a:solidFill>
                <a:latin typeface="Arial"/>
                <a:ea typeface="Microsoft YaHei"/>
              </a:rPr>
              <a:t>1B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 Atender via creche, no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    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mínimo, 50% das 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    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crianças de até 3 anos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891360" y="4614120"/>
            <a:ext cx="1726560" cy="1313280"/>
          </a:xfrm>
          <a:prstGeom prst="roundRect">
            <a:avLst>
              <a:gd name="adj" fmla="val 16667"/>
            </a:avLst>
          </a:prstGeom>
          <a:solidFill>
            <a:srgbClr val="729fc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6"/>
          <p:cNvSpPr/>
          <p:nvPr/>
        </p:nvSpPr>
        <p:spPr>
          <a:xfrm>
            <a:off x="733680" y="4876920"/>
            <a:ext cx="2033280" cy="13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4440" bIns="45000">
            <a:noAutofit/>
          </a:bodyPr>
          <a:p>
            <a:pPr marL="216000" indent="-215640" algn="ctr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Educação</a:t>
            </a:r>
            <a:endParaRPr b="0" lang="pt-BR" sz="2200" spc="-1" strike="noStrike">
              <a:latin typeface="Arial"/>
            </a:endParaRPr>
          </a:p>
          <a:p>
            <a:pPr marL="216000" indent="-215640" algn="ctr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Infantil</a:t>
            </a: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511200" y="129240"/>
            <a:ext cx="10554840" cy="8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bf9000"/>
                </a:solidFill>
                <a:latin typeface="Candara"/>
              </a:rPr>
              <a:t>TC Educa – Meta 1 – Indicador 1A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Valores do Indicador da Meta 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238" name="Imagem 5" descr=""/>
          <p:cNvPicPr/>
          <p:nvPr/>
        </p:nvPicPr>
        <p:blipFill>
          <a:blip r:embed="rId1"/>
          <a:srcRect l="0" t="11221" r="2705" b="4619"/>
          <a:stretch/>
        </p:blipFill>
        <p:spPr>
          <a:xfrm>
            <a:off x="628200" y="1037160"/>
            <a:ext cx="10634040" cy="5173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21920" y="207360"/>
            <a:ext cx="10554840" cy="8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bf9000"/>
                </a:solidFill>
                <a:latin typeface="Candara"/>
              </a:rPr>
              <a:t>TC Educa – Meta 1 – Indicador 1A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Faixas de Monitoramento 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240" name="Imagem 1" descr=""/>
          <p:cNvPicPr/>
          <p:nvPr/>
        </p:nvPicPr>
        <p:blipFill>
          <a:blip r:embed="rId1"/>
          <a:srcRect l="8041" t="10582" r="5398" b="26078"/>
          <a:stretch/>
        </p:blipFill>
        <p:spPr>
          <a:xfrm>
            <a:off x="2272680" y="1581480"/>
            <a:ext cx="8939520" cy="4660920"/>
          </a:xfrm>
          <a:prstGeom prst="rect">
            <a:avLst/>
          </a:prstGeom>
          <a:ln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300960" y="1294560"/>
            <a:ext cx="2664000" cy="669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900" spc="-1" strike="noStrike">
                <a:solidFill>
                  <a:srgbClr val="000000"/>
                </a:solidFill>
                <a:latin typeface="Calibri"/>
              </a:rPr>
              <a:t>Acima de 97% do cumprimento da meta</a:t>
            </a:r>
            <a:endParaRPr b="0" lang="pt-BR" sz="19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3057480" y="1294560"/>
            <a:ext cx="2641680" cy="66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900" spc="-1" strike="noStrike">
                <a:solidFill>
                  <a:srgbClr val="000000"/>
                </a:solidFill>
                <a:latin typeface="Calibri"/>
              </a:rPr>
              <a:t>Entre 75% e 97% do cumprimento da meta</a:t>
            </a:r>
            <a:endParaRPr b="0" lang="pt-BR" sz="1900" spc="-1" strike="noStrike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5791680" y="1294560"/>
            <a:ext cx="2664000" cy="669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900" spc="-1" strike="noStrike">
                <a:solidFill>
                  <a:srgbClr val="000000"/>
                </a:solidFill>
                <a:latin typeface="Calibri"/>
              </a:rPr>
              <a:t>Entre 50% e 75% do cumprimento da meta</a:t>
            </a:r>
            <a:endParaRPr b="0" lang="pt-BR" sz="1900" spc="-1" strike="noStrike"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8548200" y="1294560"/>
            <a:ext cx="2664000" cy="66924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900" spc="-1" strike="noStrike">
                <a:solidFill>
                  <a:srgbClr val="000000"/>
                </a:solidFill>
                <a:latin typeface="Calibri"/>
              </a:rPr>
              <a:t>Abaixo de 50% do cumprimento da meta</a:t>
            </a:r>
            <a:endParaRPr b="0" lang="pt-BR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11200" y="129240"/>
            <a:ext cx="10554840" cy="8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bf9000"/>
                </a:solidFill>
                <a:latin typeface="Candara"/>
              </a:rPr>
              <a:t>TC Educa – Meta 1 – Indicador 1A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Representação Cartográfica 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246" name="Imagem 1" descr=""/>
          <p:cNvPicPr/>
          <p:nvPr/>
        </p:nvPicPr>
        <p:blipFill>
          <a:blip r:embed="rId1"/>
          <a:srcRect l="5521" t="11179" r="3508" b="5610"/>
          <a:stretch/>
        </p:blipFill>
        <p:spPr>
          <a:xfrm>
            <a:off x="711720" y="1041120"/>
            <a:ext cx="10554840" cy="543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421920" y="207360"/>
            <a:ext cx="11306160" cy="8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Reorientação da Atividade Fiscalizatória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 </a:t>
            </a: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dos Tribunais de Contas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961920" y="1269360"/>
            <a:ext cx="771480" cy="725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c7e7"/>
                </a:solidFill>
                <a:latin typeface="Calibri"/>
              </a:rPr>
              <a:t>I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1672200" y="1401480"/>
            <a:ext cx="82854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2060"/>
                </a:solidFill>
                <a:latin typeface="Calibri"/>
              </a:rPr>
              <a:t>Estado prestacional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53" name="CustomShape 4"/>
          <p:cNvSpPr/>
          <p:nvPr/>
        </p:nvSpPr>
        <p:spPr>
          <a:xfrm>
            <a:off x="959040" y="2157480"/>
            <a:ext cx="771480" cy="725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c7e7"/>
                </a:solidFill>
                <a:latin typeface="Calibri"/>
              </a:rPr>
              <a:t>II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54" name="CustomShape 5"/>
          <p:cNvSpPr/>
          <p:nvPr/>
        </p:nvSpPr>
        <p:spPr>
          <a:xfrm>
            <a:off x="1669320" y="2289600"/>
            <a:ext cx="82854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2060"/>
                </a:solidFill>
                <a:latin typeface="Calibri"/>
              </a:rPr>
              <a:t>Políticas públicas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55" name="CustomShape 6"/>
          <p:cNvSpPr/>
          <p:nvPr/>
        </p:nvSpPr>
        <p:spPr>
          <a:xfrm>
            <a:off x="961560" y="2973600"/>
            <a:ext cx="771480" cy="725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c7e7"/>
                </a:solidFill>
                <a:latin typeface="Calibri"/>
              </a:rPr>
              <a:t>III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56" name="CustomShape 7"/>
          <p:cNvSpPr/>
          <p:nvPr/>
        </p:nvSpPr>
        <p:spPr>
          <a:xfrm>
            <a:off x="1671840" y="3105720"/>
            <a:ext cx="40262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2060"/>
                </a:solidFill>
                <a:latin typeface="Calibri"/>
              </a:rPr>
              <a:t>Orçamento-programa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57" name="CustomShape 8"/>
          <p:cNvSpPr/>
          <p:nvPr/>
        </p:nvSpPr>
        <p:spPr>
          <a:xfrm>
            <a:off x="979920" y="3806640"/>
            <a:ext cx="771480" cy="725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c7e7"/>
                </a:solidFill>
                <a:latin typeface="Calibri"/>
              </a:rPr>
              <a:t>IV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58" name="CustomShape 9"/>
          <p:cNvSpPr/>
          <p:nvPr/>
        </p:nvSpPr>
        <p:spPr>
          <a:xfrm>
            <a:off x="1751760" y="3806640"/>
            <a:ext cx="83617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2060"/>
                </a:solidFill>
                <a:latin typeface="Calibri"/>
              </a:rPr>
              <a:t>CF/88: fiscalização operacional, critérios de legitimidade e economicidade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59" name="CustomShape 10"/>
          <p:cNvSpPr/>
          <p:nvPr/>
        </p:nvSpPr>
        <p:spPr>
          <a:xfrm>
            <a:off x="1430280" y="4962960"/>
            <a:ext cx="771480" cy="725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ffe699"/>
                </a:solidFill>
                <a:latin typeface="Calibri"/>
              </a:rPr>
              <a:t>V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60" name="CustomShape 11"/>
          <p:cNvSpPr/>
          <p:nvPr/>
        </p:nvSpPr>
        <p:spPr>
          <a:xfrm>
            <a:off x="2145960" y="4933440"/>
            <a:ext cx="99529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7f6000"/>
                </a:solidFill>
                <a:latin typeface="Calibri"/>
              </a:rPr>
              <a:t>Atricon 2010: Planos Estratégicos</a:t>
            </a:r>
            <a:endParaRPr b="0" lang="pt-B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7f6000"/>
                </a:solidFill>
                <a:latin typeface="Calibri"/>
              </a:rPr>
              <a:t>              </a:t>
            </a:r>
            <a:r>
              <a:rPr b="1" lang="pt-BR" sz="3200" spc="-1" strike="noStrike">
                <a:solidFill>
                  <a:srgbClr val="7f6000"/>
                </a:solidFill>
                <a:latin typeface="Calibri"/>
              </a:rPr>
              <a:t>2015: Programa de Qualidade e Agilidade</a:t>
            </a:r>
            <a:endParaRPr b="0" lang="pt-B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7f6000"/>
                </a:solidFill>
                <a:latin typeface="Calibri"/>
              </a:rPr>
              <a:t>              </a:t>
            </a:r>
            <a:r>
              <a:rPr b="1" lang="pt-BR" sz="3200" spc="-1" strike="noStrike">
                <a:solidFill>
                  <a:srgbClr val="7f6000"/>
                </a:solidFill>
                <a:latin typeface="Calibri"/>
              </a:rPr>
              <a:t>2018: MMD TC-QATC26– Fiscalização da Educação</a:t>
            </a:r>
            <a:endParaRPr b="0" lang="pt-B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0857240" y="5736960"/>
            <a:ext cx="1334160" cy="928440"/>
          </a:xfrm>
          <a:prstGeom prst="rect">
            <a:avLst/>
          </a:prstGeom>
          <a:blipFill rotWithShape="0">
            <a:blip r:embed="rId1">
              <a:alphaModFix amt="8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421920" y="207360"/>
            <a:ext cx="1055484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bf9000"/>
                </a:solidFill>
                <a:latin typeface="Candara"/>
              </a:rPr>
              <a:t>TC Educa – Meta 1 – Indicador 1B</a:t>
            </a: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249" name="Imagem 10" descr=""/>
          <p:cNvPicPr/>
          <p:nvPr/>
        </p:nvPicPr>
        <p:blipFill>
          <a:blip r:embed="rId2"/>
          <a:srcRect l="0" t="11015" r="907" b="5392"/>
          <a:stretch/>
        </p:blipFill>
        <p:spPr>
          <a:xfrm>
            <a:off x="523080" y="880200"/>
            <a:ext cx="10863360" cy="5337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21920" y="207360"/>
            <a:ext cx="11306160" cy="8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O PNE  foi organizado em 20 metas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bf9000"/>
                </a:solidFill>
                <a:latin typeface="Candara"/>
              </a:rPr>
              <a:t>TC Educa – Meta Carregada (parcialmente)</a:t>
            </a: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715320" y="2061720"/>
            <a:ext cx="9762840" cy="21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             </a:t>
            </a:r>
            <a:r>
              <a:rPr b="1" lang="pt-BR" sz="4000" spc="-1" strike="noStrike">
                <a:solidFill>
                  <a:srgbClr val="2e75b6"/>
                </a:solidFill>
                <a:latin typeface="Arial"/>
                <a:ea typeface="SimSun"/>
              </a:rPr>
              <a:t>Meta 2</a:t>
            </a:r>
            <a:r>
              <a:rPr b="1" lang="pt-BR" sz="2400" spc="-1" strike="noStrike">
                <a:solidFill>
                  <a:srgbClr val="2e75b6"/>
                </a:solidFill>
                <a:latin typeface="Arial"/>
                <a:ea typeface="SimSun"/>
              </a:rPr>
              <a:t>:</a:t>
            </a:r>
            <a:r>
              <a:rPr b="1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universalizar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</a:t>
            </a:r>
            <a:r>
              <a:rPr b="0" lang="pt-BR" sz="2400" spc="-1" strike="noStrike">
                <a:solidFill>
                  <a:srgbClr val="2e75b6"/>
                </a:solidFill>
                <a:latin typeface="Arial"/>
                <a:ea typeface="SimSun"/>
              </a:rPr>
              <a:t>o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ensino fundamental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</a:t>
            </a:r>
            <a:r>
              <a:rPr b="0" lang="pt-BR" sz="2400" spc="-1" strike="noStrike">
                <a:solidFill>
                  <a:srgbClr val="2e75b6"/>
                </a:solidFill>
                <a:latin typeface="Arial"/>
                <a:ea typeface="SimSun"/>
              </a:rPr>
              <a:t>de 9 (nove) anos para toda a população de 6 (seis) a 14 (quatorze) anos e garantir que pelo menos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95%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</a:t>
            </a:r>
            <a:r>
              <a:rPr b="0" lang="pt-BR" sz="2400" spc="-1" strike="noStrike">
                <a:solidFill>
                  <a:srgbClr val="2e75b6"/>
                </a:solidFill>
                <a:latin typeface="Arial"/>
                <a:ea typeface="SimSun"/>
              </a:rPr>
              <a:t>(noventa e cinco por cento) dos alunos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concluam essa etapa na idade recomendada</a:t>
            </a:r>
            <a:r>
              <a:rPr b="0" lang="pt-BR" sz="2400" spc="-1" strike="noStrike">
                <a:solidFill>
                  <a:srgbClr val="2e75b6"/>
                </a:solidFill>
                <a:latin typeface="Arial"/>
                <a:ea typeface="SimSun"/>
              </a:rPr>
              <a:t>, até o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último ano de vigência deste PNE</a:t>
            </a:r>
            <a:r>
              <a:rPr b="0" lang="pt-BR" sz="2400" spc="-1" strike="noStrike">
                <a:solidFill>
                  <a:srgbClr val="1f4e79"/>
                </a:solidFill>
                <a:latin typeface="Arial"/>
                <a:ea typeface="SimSun"/>
              </a:rPr>
              <a:t>.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252" name="Imagem 9" descr=""/>
          <p:cNvPicPr/>
          <p:nvPr/>
        </p:nvPicPr>
        <p:blipFill>
          <a:blip r:embed="rId1"/>
          <a:stretch/>
        </p:blipFill>
        <p:spPr>
          <a:xfrm>
            <a:off x="874800" y="1347840"/>
            <a:ext cx="1125720" cy="1125720"/>
          </a:xfrm>
          <a:prstGeom prst="rect">
            <a:avLst/>
          </a:prstGeom>
          <a:ln>
            <a:noFill/>
          </a:ln>
        </p:spPr>
      </p:pic>
      <p:pic>
        <p:nvPicPr>
          <p:cNvPr id="253" name="Imagem 10" descr=""/>
          <p:cNvPicPr/>
          <p:nvPr/>
        </p:nvPicPr>
        <p:blipFill>
          <a:blip r:embed="rId2"/>
          <a:stretch/>
        </p:blipFill>
        <p:spPr>
          <a:xfrm>
            <a:off x="3410640" y="4291560"/>
            <a:ext cx="1446120" cy="1204200"/>
          </a:xfrm>
          <a:prstGeom prst="rect">
            <a:avLst/>
          </a:prstGeom>
          <a:ln>
            <a:noFill/>
          </a:ln>
        </p:spPr>
      </p:pic>
      <p:sp>
        <p:nvSpPr>
          <p:cNvPr id="254" name="CustomShape 3"/>
          <p:cNvSpPr/>
          <p:nvPr/>
        </p:nvSpPr>
        <p:spPr>
          <a:xfrm>
            <a:off x="3697920" y="5429160"/>
            <a:ext cx="2758320" cy="101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4440" bIns="45000">
            <a:noAutofit/>
          </a:bodyPr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2e75b6"/>
                </a:solidFill>
                <a:latin typeface="Arial"/>
                <a:ea typeface="Microsoft YaHei"/>
              </a:rPr>
              <a:t>2A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Universalizar o Ensino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    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Fundamental para toda 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    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população de 6 a 14 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    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anos </a:t>
            </a:r>
            <a:endParaRPr b="0" lang="pt-BR" sz="1600" spc="-1" strike="noStrike">
              <a:latin typeface="Arial"/>
            </a:endParaRPr>
          </a:p>
        </p:txBody>
      </p:sp>
      <p:pic>
        <p:nvPicPr>
          <p:cNvPr id="255" name="Imagem 12" descr=""/>
          <p:cNvPicPr/>
          <p:nvPr/>
        </p:nvPicPr>
        <p:blipFill>
          <a:blip r:embed="rId3"/>
          <a:stretch/>
        </p:blipFill>
        <p:spPr>
          <a:xfrm>
            <a:off x="6690600" y="4269240"/>
            <a:ext cx="1387080" cy="1266840"/>
          </a:xfrm>
          <a:prstGeom prst="rect">
            <a:avLst/>
          </a:prstGeom>
          <a:ln>
            <a:noFill/>
          </a:ln>
        </p:spPr>
      </p:pic>
      <p:sp>
        <p:nvSpPr>
          <p:cNvPr id="256" name="CustomShape 4"/>
          <p:cNvSpPr/>
          <p:nvPr/>
        </p:nvSpPr>
        <p:spPr>
          <a:xfrm>
            <a:off x="6604920" y="5417640"/>
            <a:ext cx="339228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4440" bIns="45000">
            <a:noAutofit/>
          </a:bodyPr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2e75b6"/>
                </a:solidFill>
                <a:latin typeface="Arial"/>
                <a:ea typeface="Microsoft YaHei"/>
              </a:rPr>
              <a:t>2B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Garantir que 95% dos alunos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     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concluam o Ensino 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     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Fundamental  na idade 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     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recomendada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874800" y="4614120"/>
            <a:ext cx="1892160" cy="1313280"/>
          </a:xfrm>
          <a:prstGeom prst="roundRect">
            <a:avLst>
              <a:gd name="adj" fmla="val 16667"/>
            </a:avLst>
          </a:prstGeom>
          <a:solidFill>
            <a:srgbClr val="729fc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6"/>
          <p:cNvSpPr/>
          <p:nvPr/>
        </p:nvSpPr>
        <p:spPr>
          <a:xfrm>
            <a:off x="733680" y="4876920"/>
            <a:ext cx="2033280" cy="13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4440" bIns="45000">
            <a:noAutofit/>
          </a:bodyPr>
          <a:p>
            <a:pPr marL="216000" indent="-215640" algn="ctr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Ensino</a:t>
            </a:r>
            <a:endParaRPr b="0" lang="pt-BR" sz="2200" spc="-1" strike="noStrike">
              <a:latin typeface="Arial"/>
            </a:endParaRPr>
          </a:p>
          <a:p>
            <a:pPr marL="216000" indent="-215640" algn="ctr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Fundamental</a:t>
            </a: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21920" y="207360"/>
            <a:ext cx="1055484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bf9000"/>
                </a:solidFill>
                <a:latin typeface="Candara"/>
              </a:rPr>
              <a:t>TC Educa – Meta 2 – Indicador 2A</a:t>
            </a: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260" name="Imagem 6" descr=""/>
          <p:cNvPicPr/>
          <p:nvPr/>
        </p:nvPicPr>
        <p:blipFill>
          <a:blip r:embed="rId1"/>
          <a:srcRect l="0" t="11317" r="3702" b="6274"/>
          <a:stretch/>
        </p:blipFill>
        <p:spPr>
          <a:xfrm>
            <a:off x="343080" y="930960"/>
            <a:ext cx="11041920" cy="531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421920" y="207360"/>
            <a:ext cx="10554840" cy="8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bf9000"/>
                </a:solidFill>
                <a:latin typeface="Candara"/>
              </a:rPr>
              <a:t>TC Educa – Meta 1 – Indicador 2A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Situação da Meta 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300960" y="1294560"/>
            <a:ext cx="2664000" cy="37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900" spc="-1" strike="noStrike">
                <a:solidFill>
                  <a:srgbClr val="000000"/>
                </a:solidFill>
                <a:latin typeface="Calibri"/>
              </a:rPr>
              <a:t>Induficiência de dados</a:t>
            </a:r>
            <a:endParaRPr b="0" lang="pt-BR" sz="19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3057480" y="1294560"/>
            <a:ext cx="2641680" cy="37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900" spc="-1" strike="noStrike">
                <a:solidFill>
                  <a:srgbClr val="000000"/>
                </a:solidFill>
                <a:latin typeface="Calibri"/>
              </a:rPr>
              <a:t>Descumprimento</a:t>
            </a:r>
            <a:endParaRPr b="0" lang="pt-BR" sz="1900" spc="-1" strike="noStrike"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5791680" y="1294560"/>
            <a:ext cx="2664000" cy="6692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900" spc="-1" strike="noStrike">
                <a:solidFill>
                  <a:srgbClr val="ffffff"/>
                </a:solidFill>
                <a:latin typeface="Calibri"/>
              </a:rPr>
              <a:t>Risco de Descumprimento</a:t>
            </a:r>
            <a:endParaRPr b="0" lang="pt-BR" sz="1900" spc="-1" strike="noStrike"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8548200" y="1294560"/>
            <a:ext cx="2457720" cy="37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900" spc="-1" strike="noStrike">
                <a:solidFill>
                  <a:srgbClr val="000000"/>
                </a:solidFill>
                <a:latin typeface="Calibri"/>
              </a:rPr>
              <a:t>Regular</a:t>
            </a:r>
            <a:endParaRPr b="0" lang="pt-BR" sz="1900" spc="-1" strike="noStrike">
              <a:latin typeface="Arial"/>
            </a:endParaRPr>
          </a:p>
        </p:txBody>
      </p:sp>
      <p:pic>
        <p:nvPicPr>
          <p:cNvPr id="266" name="Imagem 4" descr=""/>
          <p:cNvPicPr/>
          <p:nvPr/>
        </p:nvPicPr>
        <p:blipFill>
          <a:blip r:embed="rId1"/>
          <a:srcRect l="6118" t="12413" r="2927" b="18419"/>
          <a:stretch/>
        </p:blipFill>
        <p:spPr>
          <a:xfrm>
            <a:off x="300960" y="2053800"/>
            <a:ext cx="10682640" cy="456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421920" y="207360"/>
            <a:ext cx="11306160" cy="94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O PNE  foi organizado em </a:t>
            </a:r>
            <a:r>
              <a:rPr b="1" lang="pt-BR" sz="3600" spc="-1" strike="noStrike">
                <a:solidFill>
                  <a:srgbClr val="000000"/>
                </a:solidFill>
                <a:latin typeface="Candara"/>
              </a:rPr>
              <a:t>20 metas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bf9000"/>
                </a:solidFill>
                <a:latin typeface="Candara"/>
              </a:rPr>
              <a:t>TC Educa – Meta Carregada</a:t>
            </a: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268" name="Imagem 22" descr=""/>
          <p:cNvPicPr/>
          <p:nvPr/>
        </p:nvPicPr>
        <p:blipFill>
          <a:blip r:embed="rId1"/>
          <a:stretch/>
        </p:blipFill>
        <p:spPr>
          <a:xfrm>
            <a:off x="1135800" y="1186560"/>
            <a:ext cx="917640" cy="917640"/>
          </a:xfrm>
          <a:prstGeom prst="rect">
            <a:avLst/>
          </a:prstGeom>
          <a:ln>
            <a:noFill/>
          </a:ln>
        </p:spPr>
      </p:pic>
      <p:sp>
        <p:nvSpPr>
          <p:cNvPr id="269" name="CustomShape 2"/>
          <p:cNvSpPr/>
          <p:nvPr/>
        </p:nvSpPr>
        <p:spPr>
          <a:xfrm>
            <a:off x="1135800" y="1689840"/>
            <a:ext cx="10152720" cy="179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b31162"/>
                </a:solidFill>
                <a:latin typeface="Arial"/>
                <a:ea typeface="SimSun"/>
              </a:rPr>
              <a:t>             </a:t>
            </a:r>
            <a:r>
              <a:rPr b="1" lang="pt-BR" sz="4000" spc="-1" strike="noStrike">
                <a:solidFill>
                  <a:srgbClr val="b31162"/>
                </a:solidFill>
                <a:latin typeface="Arial"/>
                <a:ea typeface="SimSun"/>
              </a:rPr>
              <a:t>Meta 3:</a:t>
            </a:r>
            <a:r>
              <a:rPr b="1" lang="pt-BR" sz="2400" spc="-1" strike="noStrike">
                <a:solidFill>
                  <a:srgbClr val="b31162"/>
                </a:solidFill>
                <a:latin typeface="Arial"/>
                <a:ea typeface="SimSun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universalizar</a:t>
            </a:r>
            <a:r>
              <a:rPr b="0" lang="pt-BR" sz="2400" spc="-1" strike="noStrike">
                <a:solidFill>
                  <a:srgbClr val="b31162"/>
                </a:solidFill>
                <a:latin typeface="Arial"/>
                <a:ea typeface="SimSun"/>
              </a:rPr>
              <a:t>, até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2016</a:t>
            </a:r>
            <a:r>
              <a:rPr b="0" lang="pt-BR" sz="2400" spc="-1" strike="noStrike">
                <a:solidFill>
                  <a:srgbClr val="b31162"/>
                </a:solidFill>
                <a:latin typeface="Arial"/>
                <a:ea typeface="SimSun"/>
              </a:rPr>
              <a:t>, o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atendimento escolar </a:t>
            </a:r>
            <a:r>
              <a:rPr b="0" lang="pt-BR" sz="2400" spc="-1" strike="noStrike">
                <a:solidFill>
                  <a:srgbClr val="b31162"/>
                </a:solidFill>
                <a:latin typeface="Arial"/>
                <a:ea typeface="SimSun"/>
              </a:rPr>
              <a:t>para toda a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população de 15 (quinze) a 17 (dezessete) anos</a:t>
            </a:r>
            <a:r>
              <a:rPr b="0" lang="pt-BR" sz="2400" spc="-1" strike="noStrike">
                <a:solidFill>
                  <a:srgbClr val="b31162"/>
                </a:solidFill>
                <a:latin typeface="Arial"/>
                <a:ea typeface="SimSun"/>
              </a:rPr>
              <a:t> e elevar, até o final do período de vigência deste PNE, a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taxa líquida de matrículas no ensino médio para 85%</a:t>
            </a:r>
            <a:r>
              <a:rPr b="0" lang="pt-BR" sz="2400" spc="-1" strike="noStrike">
                <a:solidFill>
                  <a:srgbClr val="b31162"/>
                </a:solidFill>
                <a:latin typeface="Arial"/>
                <a:ea typeface="SimSun"/>
              </a:rPr>
              <a:t> (oitenta e cinco por cento).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270" name="Imagem 8" descr=""/>
          <p:cNvPicPr/>
          <p:nvPr/>
        </p:nvPicPr>
        <p:blipFill>
          <a:blip r:embed="rId2"/>
          <a:stretch/>
        </p:blipFill>
        <p:spPr>
          <a:xfrm>
            <a:off x="3668040" y="4020480"/>
            <a:ext cx="1600560" cy="1607400"/>
          </a:xfrm>
          <a:prstGeom prst="rect">
            <a:avLst/>
          </a:prstGeom>
          <a:ln>
            <a:noFill/>
          </a:ln>
        </p:spPr>
      </p:pic>
      <p:sp>
        <p:nvSpPr>
          <p:cNvPr id="271" name="CustomShape 3"/>
          <p:cNvSpPr/>
          <p:nvPr/>
        </p:nvSpPr>
        <p:spPr>
          <a:xfrm>
            <a:off x="3668400" y="5641560"/>
            <a:ext cx="3278520" cy="92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4440" bIns="45000">
            <a:noAutofit/>
          </a:bodyPr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2e75b6"/>
                </a:solidFill>
                <a:latin typeface="Arial"/>
                <a:ea typeface="Microsoft YaHei"/>
              </a:rPr>
              <a:t>3A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Universalizar o atendimento 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    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escolar para toda a 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    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população de 15 a 17 anos  </a:t>
            </a:r>
            <a:endParaRPr b="0" lang="pt-BR" sz="1600" spc="-1" strike="noStrike">
              <a:latin typeface="Arial"/>
            </a:endParaRPr>
          </a:p>
        </p:txBody>
      </p:sp>
      <p:pic>
        <p:nvPicPr>
          <p:cNvPr id="272" name="Imagem 10" descr=""/>
          <p:cNvPicPr/>
          <p:nvPr/>
        </p:nvPicPr>
        <p:blipFill>
          <a:blip r:embed="rId3"/>
          <a:stretch/>
        </p:blipFill>
        <p:spPr>
          <a:xfrm>
            <a:off x="7277760" y="3983400"/>
            <a:ext cx="1647000" cy="1497600"/>
          </a:xfrm>
          <a:prstGeom prst="rect">
            <a:avLst/>
          </a:prstGeom>
          <a:ln>
            <a:noFill/>
          </a:ln>
        </p:spPr>
      </p:pic>
      <p:sp>
        <p:nvSpPr>
          <p:cNvPr id="273" name="CustomShape 4"/>
          <p:cNvSpPr/>
          <p:nvPr/>
        </p:nvSpPr>
        <p:spPr>
          <a:xfrm>
            <a:off x="7246440" y="5490360"/>
            <a:ext cx="271008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4440" bIns="45000">
            <a:noAutofit/>
          </a:bodyPr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2e75b6"/>
                </a:solidFill>
                <a:latin typeface="Arial"/>
                <a:ea typeface="Microsoft YaHei"/>
              </a:rPr>
              <a:t>3B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Elevar a taxa líquida de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     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matrículas no ensino</a:t>
            </a:r>
            <a:endParaRPr b="0" lang="pt-BR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      </a:t>
            </a:r>
            <a:r>
              <a:rPr b="1" lang="pt-BR" sz="1600" spc="-1" strike="noStrike">
                <a:solidFill>
                  <a:srgbClr val="000000"/>
                </a:solidFill>
                <a:latin typeface="Gadugi"/>
                <a:ea typeface="Microsoft YaHei"/>
              </a:rPr>
              <a:t>médio para 85%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74" name="CustomShape 5"/>
          <p:cNvSpPr/>
          <p:nvPr/>
        </p:nvSpPr>
        <p:spPr>
          <a:xfrm>
            <a:off x="891360" y="4614120"/>
            <a:ext cx="1726560" cy="1313280"/>
          </a:xfrm>
          <a:prstGeom prst="roundRect">
            <a:avLst>
              <a:gd name="adj" fmla="val 16667"/>
            </a:avLst>
          </a:prstGeom>
          <a:solidFill>
            <a:srgbClr val="729fc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6"/>
          <p:cNvSpPr/>
          <p:nvPr/>
        </p:nvSpPr>
        <p:spPr>
          <a:xfrm>
            <a:off x="733680" y="4876920"/>
            <a:ext cx="2033280" cy="13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4440" bIns="45000">
            <a:noAutofit/>
          </a:bodyPr>
          <a:p>
            <a:pPr marL="216000" indent="-215640" algn="ctr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Ensino</a:t>
            </a:r>
            <a:endParaRPr b="0" lang="pt-BR" sz="2200" spc="-1" strike="noStrike">
              <a:latin typeface="Arial"/>
            </a:endParaRPr>
          </a:p>
          <a:p>
            <a:pPr marL="216000" indent="-215640" algn="ctr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Médio</a:t>
            </a: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10857240" y="5744880"/>
            <a:ext cx="1334160" cy="928440"/>
          </a:xfrm>
          <a:prstGeom prst="rect">
            <a:avLst/>
          </a:prstGeom>
          <a:blipFill rotWithShape="0">
            <a:blip r:embed="rId1">
              <a:alphaModFix amt="8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2"/>
          <p:cNvSpPr/>
          <p:nvPr/>
        </p:nvSpPr>
        <p:spPr>
          <a:xfrm>
            <a:off x="421920" y="207360"/>
            <a:ext cx="1055484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bf9000"/>
                </a:solidFill>
                <a:latin typeface="Candara"/>
              </a:rPr>
              <a:t>TC Educa – Meta 3 – Indicador 3A</a:t>
            </a: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278" name="Imagem 6" descr=""/>
          <p:cNvPicPr/>
          <p:nvPr/>
        </p:nvPicPr>
        <p:blipFill>
          <a:blip r:embed="rId2"/>
          <a:srcRect l="0" t="10729" r="2865" b="5136"/>
          <a:stretch/>
        </p:blipFill>
        <p:spPr>
          <a:xfrm>
            <a:off x="421920" y="871920"/>
            <a:ext cx="10798560" cy="5350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10857240" y="5897880"/>
            <a:ext cx="1334160" cy="928440"/>
          </a:xfrm>
          <a:prstGeom prst="rect">
            <a:avLst/>
          </a:prstGeom>
          <a:blipFill rotWithShape="0">
            <a:blip r:embed="rId1">
              <a:alphaModFix amt="8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2"/>
          <p:cNvSpPr/>
          <p:nvPr/>
        </p:nvSpPr>
        <p:spPr>
          <a:xfrm>
            <a:off x="421920" y="207360"/>
            <a:ext cx="1055484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bf9000"/>
                </a:solidFill>
                <a:latin typeface="Candara"/>
              </a:rPr>
              <a:t>TC Educa – Meta 3 – Indicador 3B</a:t>
            </a: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281" name="Imagem 5" descr=""/>
          <p:cNvPicPr/>
          <p:nvPr/>
        </p:nvPicPr>
        <p:blipFill>
          <a:blip r:embed="rId2"/>
          <a:srcRect l="-387" t="10419" r="4132" b="4531"/>
          <a:stretch/>
        </p:blipFill>
        <p:spPr>
          <a:xfrm>
            <a:off x="221760" y="714600"/>
            <a:ext cx="11173680" cy="555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421920" y="207360"/>
            <a:ext cx="11306160" cy="8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O PNE  foi organizado em 20 metas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bf9000"/>
                </a:solidFill>
                <a:latin typeface="Candara"/>
              </a:rPr>
              <a:t>TC Educa – Meta a ser Carregada</a:t>
            </a: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1973880" y="2052000"/>
            <a:ext cx="8039520" cy="14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b31162"/>
                </a:solidFill>
                <a:latin typeface="Arial"/>
                <a:ea typeface="SimSun"/>
              </a:rPr>
              <a:t>      </a:t>
            </a:r>
            <a:r>
              <a:rPr b="1" lang="pt-BR" sz="4000" spc="-1" strike="noStrike">
                <a:solidFill>
                  <a:srgbClr val="ffc000"/>
                </a:solidFill>
                <a:latin typeface="Arial"/>
                <a:ea typeface="SimSun"/>
              </a:rPr>
              <a:t>Meta 5</a:t>
            </a:r>
            <a:r>
              <a:rPr b="1" lang="pt-BR" sz="2400" spc="-1" strike="noStrike">
                <a:solidFill>
                  <a:srgbClr val="ffc000"/>
                </a:solidFill>
                <a:latin typeface="Arial"/>
                <a:ea typeface="SimSun"/>
              </a:rPr>
              <a:t>: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alfabetizar todas as crianças,</a:t>
            </a:r>
            <a:r>
              <a:rPr b="0" lang="pt-BR" sz="2400" spc="-1" strike="noStrike">
                <a:solidFill>
                  <a:srgbClr val="ffc000"/>
                </a:solidFill>
                <a:latin typeface="Arial"/>
                <a:ea typeface="SimSun"/>
              </a:rPr>
              <a:t> no máximo,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até o final do 3</a:t>
            </a:r>
            <a:r>
              <a:rPr b="0" lang="pt-BR" sz="2400" spc="-1" strike="noStrike" baseline="30000">
                <a:solidFill>
                  <a:srgbClr val="000000"/>
                </a:solidFill>
                <a:latin typeface="Arial"/>
                <a:ea typeface="SimSun"/>
              </a:rPr>
              <a:t>o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SimSun"/>
              </a:rPr>
              <a:t> (terceiro) ano do ensino fundamental.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284" name="Imagem 8" descr=""/>
          <p:cNvPicPr/>
          <p:nvPr/>
        </p:nvPicPr>
        <p:blipFill>
          <a:blip r:embed="rId1"/>
          <a:stretch/>
        </p:blipFill>
        <p:spPr>
          <a:xfrm>
            <a:off x="1616040" y="1479960"/>
            <a:ext cx="1144080" cy="1144080"/>
          </a:xfrm>
          <a:prstGeom prst="rect">
            <a:avLst/>
          </a:prstGeom>
          <a:ln>
            <a:noFill/>
          </a:ln>
        </p:spPr>
      </p:pic>
      <p:pic>
        <p:nvPicPr>
          <p:cNvPr id="285" name="Imagem 10" descr=""/>
          <p:cNvPicPr/>
          <p:nvPr/>
        </p:nvPicPr>
        <p:blipFill>
          <a:blip r:embed="rId2"/>
          <a:stretch/>
        </p:blipFill>
        <p:spPr>
          <a:xfrm>
            <a:off x="2944080" y="3816720"/>
            <a:ext cx="1392840" cy="1167480"/>
          </a:xfrm>
          <a:prstGeom prst="rect">
            <a:avLst/>
          </a:prstGeom>
          <a:ln>
            <a:noFill/>
          </a:ln>
        </p:spPr>
      </p:pic>
      <p:sp>
        <p:nvSpPr>
          <p:cNvPr id="286" name="CustomShape 3"/>
          <p:cNvSpPr/>
          <p:nvPr/>
        </p:nvSpPr>
        <p:spPr>
          <a:xfrm>
            <a:off x="2936520" y="4968360"/>
            <a:ext cx="250488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</a:rPr>
              <a:t>Tornar todas as crianças proficientes em LEITURA no máximo até o final do 3º ano do ensino fundamental</a:t>
            </a:r>
            <a:endParaRPr b="0" lang="pt-BR" sz="1600" spc="-1" strike="noStrike">
              <a:latin typeface="Arial"/>
            </a:endParaRPr>
          </a:p>
        </p:txBody>
      </p:sp>
      <p:pic>
        <p:nvPicPr>
          <p:cNvPr id="287" name="Imagem 11" descr=""/>
          <p:cNvPicPr/>
          <p:nvPr/>
        </p:nvPicPr>
        <p:blipFill>
          <a:blip r:embed="rId3"/>
          <a:stretch/>
        </p:blipFill>
        <p:spPr>
          <a:xfrm>
            <a:off x="5659200" y="3816720"/>
            <a:ext cx="1334160" cy="1247760"/>
          </a:xfrm>
          <a:prstGeom prst="rect">
            <a:avLst/>
          </a:prstGeom>
          <a:ln>
            <a:noFill/>
          </a:ln>
        </p:spPr>
      </p:pic>
      <p:sp>
        <p:nvSpPr>
          <p:cNvPr id="288" name="CustomShape 4"/>
          <p:cNvSpPr/>
          <p:nvPr/>
        </p:nvSpPr>
        <p:spPr>
          <a:xfrm>
            <a:off x="5635080" y="5004000"/>
            <a:ext cx="273924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</a:rPr>
              <a:t>Tornar todas as crianças proficientes em ESCRITA no máximo até o final do 3º ano do ensino fundamental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591120" y="4089960"/>
            <a:ext cx="1984680" cy="1313280"/>
          </a:xfrm>
          <a:prstGeom prst="roundRect">
            <a:avLst>
              <a:gd name="adj" fmla="val 16667"/>
            </a:avLst>
          </a:prstGeom>
          <a:solidFill>
            <a:srgbClr val="729fc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6"/>
          <p:cNvSpPr/>
          <p:nvPr/>
        </p:nvSpPr>
        <p:spPr>
          <a:xfrm>
            <a:off x="490680" y="4352760"/>
            <a:ext cx="2187000" cy="13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4440" bIns="45000">
            <a:noAutofit/>
          </a:bodyPr>
          <a:p>
            <a:pPr marL="216000" indent="-215640" algn="ctr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Alfabetização Infantil</a:t>
            </a:r>
            <a:endParaRPr b="0" lang="pt-BR" sz="2200" spc="-1" strike="noStrike">
              <a:latin typeface="Arial"/>
            </a:endParaRPr>
          </a:p>
        </p:txBody>
      </p:sp>
      <p:pic>
        <p:nvPicPr>
          <p:cNvPr id="291" name="Imagem 15" descr=""/>
          <p:cNvPicPr/>
          <p:nvPr/>
        </p:nvPicPr>
        <p:blipFill>
          <a:blip r:embed="rId4"/>
          <a:stretch/>
        </p:blipFill>
        <p:spPr>
          <a:xfrm>
            <a:off x="8374680" y="3763440"/>
            <a:ext cx="1316160" cy="1221120"/>
          </a:xfrm>
          <a:prstGeom prst="rect">
            <a:avLst/>
          </a:prstGeom>
          <a:ln>
            <a:noFill/>
          </a:ln>
        </p:spPr>
      </p:pic>
      <p:sp>
        <p:nvSpPr>
          <p:cNvPr id="292" name="CustomShape 7"/>
          <p:cNvSpPr/>
          <p:nvPr/>
        </p:nvSpPr>
        <p:spPr>
          <a:xfrm>
            <a:off x="8304480" y="5064840"/>
            <a:ext cx="2483280" cy="15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Gadugi"/>
              </a:rPr>
              <a:t>Tornar todas as crianças proficientes em MATEMÁTICA no máximo até o final do 3º ano do ensino fundamental</a:t>
            </a: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752040" y="1998360"/>
            <a:ext cx="10898640" cy="894240"/>
          </a:xfrm>
          <a:prstGeom prst="roundRect">
            <a:avLst>
              <a:gd name="adj" fmla="val 16667"/>
            </a:avLst>
          </a:prstGeom>
          <a:solidFill>
            <a:srgbClr val="cf1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  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613440" y="4875480"/>
            <a:ext cx="10964880" cy="8434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152640" y="2096640"/>
            <a:ext cx="771480" cy="725400"/>
          </a:xfrm>
          <a:prstGeom prst="ellipse">
            <a:avLst/>
          </a:prstGeom>
          <a:solidFill>
            <a:srgbClr val="f9c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cf1371"/>
                </a:solidFill>
                <a:latin typeface="Calibri"/>
              </a:rPr>
              <a:t>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772560" y="1985760"/>
            <a:ext cx="108057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  </a:t>
            </a: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Estabelecimento de controle externo da aplicação de recursos públicos destinado a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  </a:t>
            </a: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educação no </a:t>
            </a:r>
            <a:r>
              <a:rPr b="1" lang="pt-BR" sz="2400" spc="-1" strike="noStrike" u="sng">
                <a:solidFill>
                  <a:srgbClr val="ffffff"/>
                </a:solidFill>
                <a:uFillTx/>
                <a:latin typeface="Calibri"/>
              </a:rPr>
              <a:t>plano estratégico</a:t>
            </a: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 do Tribunal de Contas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65" name="CustomShape 5"/>
          <p:cNvSpPr/>
          <p:nvPr/>
        </p:nvSpPr>
        <p:spPr>
          <a:xfrm>
            <a:off x="686880" y="3306240"/>
            <a:ext cx="10964880" cy="894240"/>
          </a:xfrm>
          <a:prstGeom prst="roundRect">
            <a:avLst>
              <a:gd name="adj" fmla="val 16667"/>
            </a:avLst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  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66" name="CustomShape 6"/>
          <p:cNvSpPr/>
          <p:nvPr/>
        </p:nvSpPr>
        <p:spPr>
          <a:xfrm>
            <a:off x="192600" y="3323160"/>
            <a:ext cx="771480" cy="725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c7e7"/>
                </a:solidFill>
                <a:latin typeface="Calibri"/>
              </a:rPr>
              <a:t>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67" name="CustomShape 7"/>
          <p:cNvSpPr/>
          <p:nvPr/>
        </p:nvSpPr>
        <p:spPr>
          <a:xfrm>
            <a:off x="924480" y="3247200"/>
            <a:ext cx="107262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2060"/>
                </a:solidFill>
                <a:latin typeface="Calibri"/>
              </a:rPr>
              <a:t>Os recursos públicos destinados à educação deverão ser </a:t>
            </a:r>
            <a:r>
              <a:rPr b="1" lang="pt-BR" sz="2400" spc="-1" strike="noStrike" u="sng">
                <a:solidFill>
                  <a:srgbClr val="002060"/>
                </a:solidFill>
                <a:uFillTx/>
                <a:latin typeface="Calibri"/>
              </a:rPr>
              <a:t>priorizado</a:t>
            </a:r>
            <a:r>
              <a:rPr b="1" lang="pt-BR" sz="2400" spc="-1" strike="noStrike">
                <a:solidFill>
                  <a:srgbClr val="002060"/>
                </a:solidFill>
                <a:latin typeface="Calibri"/>
              </a:rPr>
              <a:t>s no plano anual de fiscalização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68" name="CustomShape 8"/>
          <p:cNvSpPr/>
          <p:nvPr/>
        </p:nvSpPr>
        <p:spPr>
          <a:xfrm>
            <a:off x="192600" y="4934520"/>
            <a:ext cx="771480" cy="725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ffe699"/>
                </a:solidFill>
                <a:latin typeface="Calibri"/>
              </a:rPr>
              <a:t>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69" name="CustomShape 9"/>
          <p:cNvSpPr/>
          <p:nvPr/>
        </p:nvSpPr>
        <p:spPr>
          <a:xfrm>
            <a:off x="908280" y="4905000"/>
            <a:ext cx="107262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7f6000"/>
                </a:solidFill>
                <a:latin typeface="Calibri"/>
              </a:rPr>
              <a:t>Fiscalização focada especialmente no cumprimento tempestivo das metas e estratégias fixadas no PNE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70" name="CustomShape 10"/>
          <p:cNvSpPr/>
          <p:nvPr/>
        </p:nvSpPr>
        <p:spPr>
          <a:xfrm>
            <a:off x="153720" y="353520"/>
            <a:ext cx="11962440" cy="13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MMD-TC-Atricon</a:t>
            </a:r>
            <a:r>
              <a:rPr b="1" lang="pt-BR" sz="26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600" spc="-1" strike="noStrike">
                <a:solidFill>
                  <a:srgbClr val="000000"/>
                </a:solidFill>
                <a:latin typeface="Candara"/>
              </a:rPr>
              <a:t>Apresenta critérios de avaliação do controle do cumprimento das metas e estratégias dos planos</a:t>
            </a:r>
            <a:endParaRPr b="0" lang="pt-B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356760" y="273960"/>
            <a:ext cx="63644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DE ACORDO COM MMD-TC, O TRIBUNAL DEVERÁ: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5675760" y="4514040"/>
            <a:ext cx="6361920" cy="214416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cf1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3"/>
          <p:cNvSpPr/>
          <p:nvPr/>
        </p:nvSpPr>
        <p:spPr>
          <a:xfrm>
            <a:off x="5727240" y="4630320"/>
            <a:ext cx="6159600" cy="821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QATC-26: Fiscalização da Educação </a:t>
            </a:r>
            <a:endParaRPr b="0" lang="pt-BR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Diagnóstico do TCE/BA na avaliação de 2017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74" name="CustomShape 4"/>
          <p:cNvSpPr/>
          <p:nvPr/>
        </p:nvSpPr>
        <p:spPr>
          <a:xfrm>
            <a:off x="6482160" y="5477400"/>
            <a:ext cx="2618640" cy="112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f0de18"/>
                </a:solidFill>
                <a:latin typeface="Calibri"/>
              </a:rPr>
              <a:t>32</a:t>
            </a:r>
            <a:r>
              <a:rPr b="1" lang="pt-BR" sz="2400" spc="-1" strike="noStrike">
                <a:solidFill>
                  <a:srgbClr val="f0de18"/>
                </a:solidFill>
                <a:latin typeface="Calibri"/>
              </a:rPr>
              <a:t> </a:t>
            </a:r>
            <a:r>
              <a:rPr b="1" lang="pt-BR" sz="2800" spc="-1" strike="noStrike">
                <a:solidFill>
                  <a:srgbClr val="f0de18"/>
                </a:solidFill>
                <a:latin typeface="Calibri"/>
              </a:rPr>
              <a:t>dimensões avaliadas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75" name="Imagem 11" descr=""/>
          <p:cNvPicPr/>
          <p:nvPr/>
        </p:nvPicPr>
        <p:blipFill>
          <a:blip r:embed="rId1"/>
          <a:stretch/>
        </p:blipFill>
        <p:spPr>
          <a:xfrm>
            <a:off x="5801040" y="5647680"/>
            <a:ext cx="849960" cy="824400"/>
          </a:xfrm>
          <a:prstGeom prst="rect">
            <a:avLst/>
          </a:prstGeom>
          <a:ln>
            <a:noFill/>
          </a:ln>
        </p:spPr>
      </p:pic>
      <p:pic>
        <p:nvPicPr>
          <p:cNvPr id="76" name="Imagem 13" descr=""/>
          <p:cNvPicPr/>
          <p:nvPr/>
        </p:nvPicPr>
        <p:blipFill>
          <a:blip r:embed="rId2"/>
          <a:stretch/>
        </p:blipFill>
        <p:spPr>
          <a:xfrm>
            <a:off x="9027720" y="5638320"/>
            <a:ext cx="923760" cy="923760"/>
          </a:xfrm>
          <a:prstGeom prst="rect">
            <a:avLst/>
          </a:prstGeom>
          <a:ln>
            <a:noFill/>
          </a:ln>
        </p:spPr>
      </p:pic>
      <p:sp>
        <p:nvSpPr>
          <p:cNvPr id="77" name="CustomShape 5"/>
          <p:cNvSpPr/>
          <p:nvPr/>
        </p:nvSpPr>
        <p:spPr>
          <a:xfrm>
            <a:off x="9840960" y="5457240"/>
            <a:ext cx="2218680" cy="112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6df0"/>
                </a:solidFill>
                <a:latin typeface="Calibri"/>
              </a:rPr>
              <a:t>8 </a:t>
            </a:r>
            <a:r>
              <a:rPr b="1" lang="pt-BR" sz="2800" spc="-1" strike="noStrike">
                <a:solidFill>
                  <a:srgbClr val="006df0"/>
                </a:solidFill>
                <a:latin typeface="Calibri"/>
              </a:rPr>
              <a:t>cumpridas pelo TCE/BA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78" name="Group 6"/>
          <p:cNvGrpSpPr/>
          <p:nvPr/>
        </p:nvGrpSpPr>
        <p:grpSpPr>
          <a:xfrm>
            <a:off x="-126360" y="5339160"/>
            <a:ext cx="5623560" cy="1610280"/>
            <a:chOff x="-126360" y="5339160"/>
            <a:chExt cx="5623560" cy="1610280"/>
          </a:xfrm>
        </p:grpSpPr>
        <p:sp>
          <p:nvSpPr>
            <p:cNvPr id="79" name="CustomShape 7"/>
            <p:cNvSpPr/>
            <p:nvPr/>
          </p:nvSpPr>
          <p:spPr>
            <a:xfrm rot="10800000">
              <a:off x="52920" y="5338800"/>
              <a:ext cx="5334840" cy="1308960"/>
            </a:xfrm>
            <a:prstGeom prst="homePlate">
              <a:avLst>
                <a:gd name="adj" fmla="val 50000"/>
              </a:avLst>
            </a:prstGeom>
            <a:solidFill>
              <a:srgbClr val="ce4f66">
                <a:alpha val="54000"/>
              </a:srgbClr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80" name="CustomShape 8"/>
            <p:cNvSpPr/>
            <p:nvPr/>
          </p:nvSpPr>
          <p:spPr>
            <a:xfrm>
              <a:off x="-126360" y="5512320"/>
              <a:ext cx="5623560" cy="1437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b="1" lang="pt-BR" sz="1800" spc="-1" strike="noStrike">
                  <a:solidFill>
                    <a:srgbClr val="990033"/>
                  </a:solidFill>
                  <a:latin typeface="Calibri"/>
                </a:rPr>
                <a:t>  </a:t>
              </a:r>
              <a:r>
                <a:rPr b="1" lang="pt-BR" sz="1800" spc="-1" strike="noStrike">
                  <a:solidFill>
                    <a:srgbClr val="990033"/>
                  </a:solidFill>
                  <a:latin typeface="Calibri"/>
                </a:rPr>
                <a:t>Fiscalizar a garantia do direito à educação básica, especialmente quanto ao acesso, à universalização da alfabetização e à ampliação da escolaridade e das oportunidades educacionais</a:t>
              </a:r>
              <a:endParaRPr b="0" lang="pt-BR" sz="1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endParaRPr b="0" lang="pt-BR" sz="1800" spc="-1" strike="noStrike">
                <a:latin typeface="Arial"/>
              </a:endParaRPr>
            </a:p>
          </p:txBody>
        </p:sp>
      </p:grpSp>
      <p:grpSp>
        <p:nvGrpSpPr>
          <p:cNvPr id="81" name="Group 9"/>
          <p:cNvGrpSpPr/>
          <p:nvPr/>
        </p:nvGrpSpPr>
        <p:grpSpPr>
          <a:xfrm>
            <a:off x="-162720" y="4028400"/>
            <a:ext cx="5627880" cy="1558080"/>
            <a:chOff x="-162720" y="4028400"/>
            <a:chExt cx="5627880" cy="1558080"/>
          </a:xfrm>
        </p:grpSpPr>
        <p:sp>
          <p:nvSpPr>
            <p:cNvPr id="82" name="CustomShape 10"/>
            <p:cNvSpPr/>
            <p:nvPr/>
          </p:nvSpPr>
          <p:spPr>
            <a:xfrm rot="10800000">
              <a:off x="56520" y="4028040"/>
              <a:ext cx="5338800" cy="1308960"/>
            </a:xfrm>
            <a:prstGeom prst="homePlate">
              <a:avLst>
                <a:gd name="adj" fmla="val 50000"/>
              </a:avLst>
            </a:prstGeom>
            <a:solidFill>
              <a:srgbClr val="ffc000"/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83" name="CustomShape 11"/>
            <p:cNvSpPr/>
            <p:nvPr/>
          </p:nvSpPr>
          <p:spPr>
            <a:xfrm>
              <a:off x="-162720" y="4149360"/>
              <a:ext cx="5627880" cy="1437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Acompanhar a instituição e o funcionamento das instâncias colegiadas previstas no PNE</a:t>
              </a:r>
              <a:endParaRPr b="0" lang="pt-BR" sz="2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endParaRPr b="0" lang="pt-BR" sz="2200" spc="-1" strike="noStrike">
                <a:latin typeface="Arial"/>
              </a:endParaRPr>
            </a:p>
          </p:txBody>
        </p:sp>
      </p:grpSp>
      <p:grpSp>
        <p:nvGrpSpPr>
          <p:cNvPr id="84" name="Group 12"/>
          <p:cNvGrpSpPr/>
          <p:nvPr/>
        </p:nvGrpSpPr>
        <p:grpSpPr>
          <a:xfrm>
            <a:off x="-163800" y="2766240"/>
            <a:ext cx="5645160" cy="1510920"/>
            <a:chOff x="-163800" y="2766240"/>
            <a:chExt cx="5645160" cy="1510920"/>
          </a:xfrm>
        </p:grpSpPr>
        <p:sp>
          <p:nvSpPr>
            <p:cNvPr id="85" name="CustomShape 13"/>
            <p:cNvSpPr/>
            <p:nvPr/>
          </p:nvSpPr>
          <p:spPr>
            <a:xfrm rot="10800000">
              <a:off x="30600" y="2765880"/>
              <a:ext cx="5355360" cy="1308960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86" name="CustomShape 14"/>
            <p:cNvSpPr/>
            <p:nvPr/>
          </p:nvSpPr>
          <p:spPr>
            <a:xfrm>
              <a:off x="-163800" y="2840040"/>
              <a:ext cx="5645160" cy="1437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Fiscalizar a execução dos planos de educação, de modo a zelar pelo cumprimento das metas e estratégias </a:t>
              </a:r>
              <a:endParaRPr b="0" lang="pt-BR" sz="2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endParaRPr b="0" lang="pt-BR" sz="2200" spc="-1" strike="noStrike">
                <a:latin typeface="Arial"/>
              </a:endParaRPr>
            </a:p>
          </p:txBody>
        </p:sp>
      </p:grpSp>
      <p:grpSp>
        <p:nvGrpSpPr>
          <p:cNvPr id="87" name="Group 15"/>
          <p:cNvGrpSpPr/>
          <p:nvPr/>
        </p:nvGrpSpPr>
        <p:grpSpPr>
          <a:xfrm>
            <a:off x="46800" y="1473120"/>
            <a:ext cx="5363640" cy="1521000"/>
            <a:chOff x="46800" y="1473120"/>
            <a:chExt cx="5363640" cy="1521000"/>
          </a:xfrm>
        </p:grpSpPr>
        <p:sp>
          <p:nvSpPr>
            <p:cNvPr id="88" name="CustomShape 16"/>
            <p:cNvSpPr/>
            <p:nvPr/>
          </p:nvSpPr>
          <p:spPr>
            <a:xfrm rot="10800000">
              <a:off x="46800" y="1472760"/>
              <a:ext cx="5355000" cy="1308960"/>
            </a:xfrm>
            <a:prstGeom prst="homePlate">
              <a:avLst>
                <a:gd name="adj" fmla="val 50000"/>
              </a:avLst>
            </a:prstGeom>
            <a:solidFill>
              <a:srgbClr val="002060"/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89" name="CustomShape 17"/>
            <p:cNvSpPr/>
            <p:nvPr/>
          </p:nvSpPr>
          <p:spPr>
            <a:xfrm>
              <a:off x="180000" y="1557000"/>
              <a:ext cx="5230440" cy="1437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Desenvolver ações destinadas à elaboração dos planos de educação pelos jurisdicionados </a:t>
              </a:r>
              <a:endParaRPr b="0" lang="pt-BR" sz="2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endParaRPr b="0" lang="pt-BR" sz="2200" spc="-1" strike="noStrike">
                <a:latin typeface="Arial"/>
              </a:endParaRPr>
            </a:p>
          </p:txBody>
        </p:sp>
      </p:grpSp>
      <p:sp>
        <p:nvSpPr>
          <p:cNvPr id="90" name="CustomShape 18"/>
          <p:cNvSpPr/>
          <p:nvPr/>
        </p:nvSpPr>
        <p:spPr>
          <a:xfrm rot="10800000">
            <a:off x="6014160" y="209160"/>
            <a:ext cx="5355000" cy="1308960"/>
          </a:xfrm>
          <a:prstGeom prst="homePlat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1" name="CustomShape 19"/>
          <p:cNvSpPr/>
          <p:nvPr/>
        </p:nvSpPr>
        <p:spPr>
          <a:xfrm rot="10800000">
            <a:off x="6014160" y="2840040"/>
            <a:ext cx="5355000" cy="1308960"/>
          </a:xfrm>
          <a:prstGeom prst="homePlat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2" name="CustomShape 20"/>
          <p:cNvSpPr/>
          <p:nvPr/>
        </p:nvSpPr>
        <p:spPr>
          <a:xfrm rot="10800000">
            <a:off x="6016680" y="1514880"/>
            <a:ext cx="5355000" cy="1308960"/>
          </a:xfrm>
          <a:prstGeom prst="homePlate">
            <a:avLst>
              <a:gd name="adj" fmla="val 50000"/>
            </a:avLst>
          </a:prstGeom>
          <a:solidFill>
            <a:srgbClr val="c93b56"/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3" name="CustomShape 21"/>
          <p:cNvSpPr/>
          <p:nvPr/>
        </p:nvSpPr>
        <p:spPr>
          <a:xfrm>
            <a:off x="6721560" y="302760"/>
            <a:ext cx="454176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2200" spc="-1" strike="noStrike">
                <a:solidFill>
                  <a:srgbClr val="806000"/>
                </a:solidFill>
                <a:latin typeface="Calibri"/>
              </a:rPr>
              <a:t>Fiscalizar as ações relacionadas à meta voltada à valorização dos profissionais de educação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</p:txBody>
      </p:sp>
      <p:sp>
        <p:nvSpPr>
          <p:cNvPr id="94" name="CustomShape 22"/>
          <p:cNvSpPr/>
          <p:nvPr/>
        </p:nvSpPr>
        <p:spPr>
          <a:xfrm>
            <a:off x="6721560" y="1660680"/>
            <a:ext cx="461196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2200" spc="-1" strike="noStrike">
                <a:solidFill>
                  <a:srgbClr val="ffffff"/>
                </a:solidFill>
                <a:latin typeface="Calibri"/>
              </a:rPr>
              <a:t>Fiscalizar as ações relacionadas à meta voltada ao acesso e à qualidade do ensino superior</a:t>
            </a:r>
            <a:endParaRPr b="0" lang="pt-BR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</p:txBody>
      </p:sp>
      <p:sp>
        <p:nvSpPr>
          <p:cNvPr id="95" name="CustomShape 23"/>
          <p:cNvSpPr/>
          <p:nvPr/>
        </p:nvSpPr>
        <p:spPr>
          <a:xfrm>
            <a:off x="6721560" y="2940120"/>
            <a:ext cx="454176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2200" spc="-1" strike="noStrike">
                <a:solidFill>
                  <a:srgbClr val="203864"/>
                </a:solidFill>
                <a:latin typeface="Calibri"/>
              </a:rPr>
              <a:t>Fiscalizar as ações relacionadas à meta voltada à efetivação da gestão democrática da educação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96" name="CustomShape 24"/>
          <p:cNvSpPr/>
          <p:nvPr/>
        </p:nvSpPr>
        <p:spPr>
          <a:xfrm>
            <a:off x="356760" y="762120"/>
            <a:ext cx="5850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33080" y="409680"/>
            <a:ext cx="11306160" cy="8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Instituto Rui Barbosa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IRB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888840" y="1527840"/>
            <a:ext cx="879012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pt-BR" sz="3200" spc="-1" strike="noStrike">
                <a:solidFill>
                  <a:srgbClr val="002060"/>
                </a:solidFill>
                <a:latin typeface="Calibri"/>
              </a:rPr>
              <a:t>Missão: </a:t>
            </a:r>
            <a:r>
              <a:rPr b="0" lang="pt-BR" sz="3200" spc="-1" strike="noStrike">
                <a:solidFill>
                  <a:srgbClr val="002060"/>
                </a:solidFill>
                <a:latin typeface="Calibri"/>
              </a:rPr>
              <a:t>Promover a integração, o desenvolvimento e o aperfeiçoamento dos métodos e procedimentos de controle externo, aprimorando instituições e sociedade, de modo a fortalecer ações que beneficiem a coletividade.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2327400" y="4487400"/>
            <a:ext cx="79092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pt-BR" sz="3200" spc="-1" strike="noStrike">
                <a:solidFill>
                  <a:srgbClr val="7f6000"/>
                </a:solidFill>
                <a:latin typeface="Calibri"/>
              </a:rPr>
              <a:t>Visão: </a:t>
            </a:r>
            <a:r>
              <a:rPr b="0" lang="pt-BR" sz="3200" spc="-1" strike="noStrike">
                <a:solidFill>
                  <a:srgbClr val="7f6000"/>
                </a:solidFill>
                <a:latin typeface="Calibri"/>
              </a:rPr>
              <a:t>Ser referência no conhecimento e na promoção da qualificação e da integração dos órgãos de controle externo</a:t>
            </a:r>
            <a:endParaRPr b="0" lang="pt-B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33200" y="4917960"/>
            <a:ext cx="1719000" cy="8352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d0c008"/>
                </a:solidFill>
                <a:latin typeface="Calibri"/>
              </a:rPr>
              <a:t>FISCALIZAÇÃO DA EDUCAÇÃO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315360" y="2788560"/>
            <a:ext cx="1719000" cy="66636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cf1371"/>
                </a:solidFill>
                <a:latin typeface="Calibri"/>
              </a:rPr>
              <a:t>MONITORAR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703440" y="237600"/>
            <a:ext cx="1073304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IRB e ATRICON: iniciativas mais importantes  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1821240" y="866880"/>
            <a:ext cx="7997760" cy="41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2600" spc="-1" strike="noStrike">
                <a:solidFill>
                  <a:srgbClr val="000000"/>
                </a:solidFill>
                <a:latin typeface="Candara"/>
              </a:rPr>
              <a:t>ATRICON </a:t>
            </a:r>
            <a:r>
              <a:rPr b="1" lang="pt-BR" sz="2400" spc="-1" strike="noStrike">
                <a:solidFill>
                  <a:srgbClr val="000000"/>
                </a:solidFill>
                <a:latin typeface="Candara"/>
              </a:rPr>
              <a:t>(Resolução nº003/2015)</a:t>
            </a:r>
            <a:r>
              <a:rPr b="1" lang="pt-BR" sz="20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920520" y="1641960"/>
            <a:ext cx="1158840" cy="1146240"/>
          </a:xfrm>
          <a:prstGeom prst="rect">
            <a:avLst/>
          </a:prstGeom>
          <a:blipFill rotWithShape="0">
            <a:blip r:embed="rId1">
              <a:alphaModFix amt="8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6"/>
          <p:cNvSpPr/>
          <p:nvPr/>
        </p:nvSpPr>
        <p:spPr>
          <a:xfrm>
            <a:off x="1692360" y="3792240"/>
            <a:ext cx="9068040" cy="41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3000"/>
              </a:lnSpc>
            </a:pPr>
            <a:r>
              <a:rPr b="1" lang="pt-BR" sz="2600" spc="-1" strike="noStrike">
                <a:solidFill>
                  <a:srgbClr val="000000"/>
                </a:solidFill>
                <a:latin typeface="Candara"/>
              </a:rPr>
              <a:t>INDICADOR referente à Fiscalização da Educação (QATC 26)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06" name="CustomShape 7"/>
          <p:cNvSpPr/>
          <p:nvPr/>
        </p:nvSpPr>
        <p:spPr>
          <a:xfrm>
            <a:off x="2236320" y="1908000"/>
            <a:ext cx="901800" cy="846720"/>
          </a:xfrm>
          <a:prstGeom prst="mathPlus">
            <a:avLst>
              <a:gd name="adj1" fmla="val 23520"/>
            </a:avLst>
          </a:prstGeom>
          <a:solidFill>
            <a:srgbClr val="ffc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8"/>
          <p:cNvSpPr/>
          <p:nvPr/>
        </p:nvSpPr>
        <p:spPr>
          <a:xfrm>
            <a:off x="3431520" y="1538280"/>
            <a:ext cx="1298880" cy="1291320"/>
          </a:xfrm>
          <a:prstGeom prst="rect">
            <a:avLst/>
          </a:prstGeom>
          <a:blipFill rotWithShape="0">
            <a:blip r:embed="rId2">
              <a:alphaModFix amt="8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9"/>
          <p:cNvSpPr/>
          <p:nvPr/>
        </p:nvSpPr>
        <p:spPr>
          <a:xfrm>
            <a:off x="3208320" y="2734920"/>
            <a:ext cx="1719000" cy="666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1f4e79"/>
                </a:solidFill>
                <a:latin typeface="Calibri"/>
              </a:rPr>
              <a:t>FISCALIZAR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09" name="CustomShape 10"/>
          <p:cNvSpPr/>
          <p:nvPr/>
        </p:nvSpPr>
        <p:spPr>
          <a:xfrm>
            <a:off x="4954320" y="2033280"/>
            <a:ext cx="1022400" cy="51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11"/>
          <p:cNvSpPr/>
          <p:nvPr/>
        </p:nvSpPr>
        <p:spPr>
          <a:xfrm>
            <a:off x="9659520" y="1658880"/>
            <a:ext cx="1719000" cy="666360"/>
          </a:xfrm>
          <a:prstGeom prst="rect">
            <a:avLst/>
          </a:prstGeom>
          <a:solidFill>
            <a:schemeClr val="accent4">
              <a:lumMod val="40000"/>
              <a:lumOff val="6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bf9000"/>
                </a:solidFill>
                <a:latin typeface="Calibri"/>
              </a:rPr>
              <a:t>METAS 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11" name="CustomShape 12"/>
          <p:cNvSpPr/>
          <p:nvPr/>
        </p:nvSpPr>
        <p:spPr>
          <a:xfrm>
            <a:off x="9648720" y="2568600"/>
            <a:ext cx="1719000" cy="666360"/>
          </a:xfrm>
          <a:prstGeom prst="rect">
            <a:avLst/>
          </a:prstGeom>
          <a:solidFill>
            <a:schemeClr val="accent5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2060"/>
                </a:solidFill>
                <a:latin typeface="Calibri"/>
              </a:rPr>
              <a:t>ESTRATÉGIAS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12" name="CustomShape 13"/>
          <p:cNvSpPr/>
          <p:nvPr/>
        </p:nvSpPr>
        <p:spPr>
          <a:xfrm>
            <a:off x="8520480" y="2459880"/>
            <a:ext cx="992160" cy="235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92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14"/>
          <p:cNvSpPr/>
          <p:nvPr/>
        </p:nvSpPr>
        <p:spPr>
          <a:xfrm flipV="1">
            <a:off x="8520480" y="1943280"/>
            <a:ext cx="992160" cy="239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92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15"/>
          <p:cNvSpPr/>
          <p:nvPr/>
        </p:nvSpPr>
        <p:spPr>
          <a:xfrm>
            <a:off x="6099840" y="1721880"/>
            <a:ext cx="2420640" cy="12078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ffffff"/>
                </a:solidFill>
                <a:latin typeface="Calibri"/>
              </a:rPr>
              <a:t>PNE</a:t>
            </a: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Calibri"/>
              </a:rPr>
              <a:t>Lei Federal nº 13.005/2014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5" name="CustomShape 16"/>
          <p:cNvSpPr/>
          <p:nvPr/>
        </p:nvSpPr>
        <p:spPr>
          <a:xfrm>
            <a:off x="1931760" y="5067360"/>
            <a:ext cx="878040" cy="50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17"/>
          <p:cNvSpPr/>
          <p:nvPr/>
        </p:nvSpPr>
        <p:spPr>
          <a:xfrm>
            <a:off x="2957400" y="4758480"/>
            <a:ext cx="2057040" cy="565200"/>
          </a:xfrm>
          <a:prstGeom prst="rect">
            <a:avLst/>
          </a:prstGeom>
          <a:solidFill>
            <a:schemeClr val="accent5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2060"/>
                </a:solidFill>
                <a:latin typeface="Calibri"/>
              </a:rPr>
              <a:t>Planejamento da Fiscalização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17" name="CustomShape 18"/>
          <p:cNvSpPr/>
          <p:nvPr/>
        </p:nvSpPr>
        <p:spPr>
          <a:xfrm>
            <a:off x="2961720" y="5547960"/>
            <a:ext cx="2057040" cy="978480"/>
          </a:xfrm>
          <a:prstGeom prst="rect">
            <a:avLst/>
          </a:prstGeom>
          <a:solidFill>
            <a:schemeClr val="accent5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2060"/>
                </a:solidFill>
                <a:latin typeface="Calibri"/>
              </a:rPr>
              <a:t>Fiscalização Orçamentária e Finaceira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18" name="CustomShape 19"/>
          <p:cNvSpPr/>
          <p:nvPr/>
        </p:nvSpPr>
        <p:spPr>
          <a:xfrm>
            <a:off x="5678280" y="4504680"/>
            <a:ext cx="2057040" cy="1031040"/>
          </a:xfrm>
          <a:prstGeom prst="rect">
            <a:avLst/>
          </a:prstGeom>
          <a:solidFill>
            <a:schemeClr val="accent5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2060"/>
                </a:solidFill>
                <a:latin typeface="Calibri"/>
              </a:rPr>
              <a:t>Fiscalização Operacional e Programática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19" name="CustomShape 20"/>
          <p:cNvSpPr/>
          <p:nvPr/>
        </p:nvSpPr>
        <p:spPr>
          <a:xfrm>
            <a:off x="5678280" y="5676120"/>
            <a:ext cx="2057040" cy="847080"/>
          </a:xfrm>
          <a:prstGeom prst="rect">
            <a:avLst/>
          </a:prstGeom>
          <a:solidFill>
            <a:srgbClr val="98b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2060"/>
                </a:solidFill>
                <a:latin typeface="Calibri"/>
              </a:rPr>
              <a:t>Fiscalização dos Planos de Educação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20" name="CustomShape 21"/>
          <p:cNvSpPr/>
          <p:nvPr/>
        </p:nvSpPr>
        <p:spPr>
          <a:xfrm>
            <a:off x="5019840" y="4995000"/>
            <a:ext cx="658800" cy="635760"/>
          </a:xfrm>
          <a:prstGeom prst="mathPlus">
            <a:avLst>
              <a:gd name="adj1" fmla="val 23520"/>
            </a:avLst>
          </a:prstGeom>
          <a:solidFill>
            <a:srgbClr val="ffc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" name="Imagem 36" descr=""/>
          <p:cNvPicPr/>
          <p:nvPr/>
        </p:nvPicPr>
        <p:blipFill>
          <a:blip r:embed="rId3"/>
          <a:stretch/>
        </p:blipFill>
        <p:spPr>
          <a:xfrm>
            <a:off x="9065880" y="4272480"/>
            <a:ext cx="2389680" cy="2389680"/>
          </a:xfrm>
          <a:prstGeom prst="rect">
            <a:avLst/>
          </a:prstGeom>
          <a:ln>
            <a:noFill/>
          </a:ln>
        </p:spPr>
      </p:pic>
      <p:sp>
        <p:nvSpPr>
          <p:cNvPr id="122" name="CustomShape 22"/>
          <p:cNvSpPr/>
          <p:nvPr/>
        </p:nvSpPr>
        <p:spPr>
          <a:xfrm>
            <a:off x="7988040" y="5146560"/>
            <a:ext cx="826560" cy="50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  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49160" y="1985760"/>
            <a:ext cx="5385600" cy="894240"/>
          </a:xfrm>
          <a:prstGeom prst="roundRect">
            <a:avLst>
              <a:gd name="adj" fmla="val 16667"/>
            </a:avLst>
          </a:prstGeom>
          <a:solidFill>
            <a:srgbClr val="cf1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  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479480" y="4965840"/>
            <a:ext cx="5266080" cy="8434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152640" y="2096640"/>
            <a:ext cx="771480" cy="725400"/>
          </a:xfrm>
          <a:prstGeom prst="ellipse">
            <a:avLst/>
          </a:prstGeom>
          <a:solidFill>
            <a:srgbClr val="f9c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cf1371"/>
                </a:solidFill>
                <a:latin typeface="Calibri"/>
              </a:rPr>
              <a:t>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908280" y="2185920"/>
            <a:ext cx="5884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  </a:t>
            </a: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Projeto Integrar – OCDE/TCU/TCs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7189200" y="1955160"/>
            <a:ext cx="3816720" cy="894240"/>
          </a:xfrm>
          <a:prstGeom prst="roundRect">
            <a:avLst>
              <a:gd name="adj" fmla="val 16667"/>
            </a:avLst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  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28" name="CustomShape 6"/>
          <p:cNvSpPr/>
          <p:nvPr/>
        </p:nvSpPr>
        <p:spPr>
          <a:xfrm>
            <a:off x="6624000" y="2013120"/>
            <a:ext cx="771480" cy="725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c7e7"/>
                </a:solidFill>
                <a:latin typeface="Calibri"/>
              </a:rPr>
              <a:t>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29" name="CustomShape 7"/>
          <p:cNvSpPr/>
          <p:nvPr/>
        </p:nvSpPr>
        <p:spPr>
          <a:xfrm>
            <a:off x="7444080" y="1879560"/>
            <a:ext cx="3761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2060"/>
                </a:solidFill>
                <a:latin typeface="Calibri"/>
              </a:rPr>
              <a:t>Ações educativas sobre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2060"/>
                </a:solidFill>
                <a:latin typeface="Calibri"/>
              </a:rPr>
              <a:t>orçamento público: CNBB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  <p:sp>
        <p:nvSpPr>
          <p:cNvPr id="130" name="CustomShape 8"/>
          <p:cNvSpPr/>
          <p:nvPr/>
        </p:nvSpPr>
        <p:spPr>
          <a:xfrm>
            <a:off x="4296240" y="5008320"/>
            <a:ext cx="771480" cy="725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ffe699"/>
                </a:solidFill>
                <a:latin typeface="Calibri"/>
              </a:rPr>
              <a:t>4 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31" name="CustomShape 9"/>
          <p:cNvSpPr/>
          <p:nvPr/>
        </p:nvSpPr>
        <p:spPr>
          <a:xfrm>
            <a:off x="5089320" y="4955760"/>
            <a:ext cx="35305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7f6000"/>
                </a:solidFill>
                <a:latin typeface="Calibri"/>
              </a:rPr>
              <a:t>Cessão de dados ao FNDE: TCE MG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32" name="CustomShape 10"/>
          <p:cNvSpPr/>
          <p:nvPr/>
        </p:nvSpPr>
        <p:spPr>
          <a:xfrm>
            <a:off x="538560" y="673560"/>
            <a:ext cx="11052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IRB e ATRICON:  Iniciativas mais recentes</a:t>
            </a:r>
            <a:r>
              <a:rPr b="1" lang="pt-BR" sz="24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33" name="CustomShape 11"/>
          <p:cNvSpPr/>
          <p:nvPr/>
        </p:nvSpPr>
        <p:spPr>
          <a:xfrm>
            <a:off x="3990600" y="3336120"/>
            <a:ext cx="6458040" cy="109116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2"/>
          <p:cNvSpPr/>
          <p:nvPr/>
        </p:nvSpPr>
        <p:spPr>
          <a:xfrm>
            <a:off x="3283200" y="3443760"/>
            <a:ext cx="771480" cy="725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ffe699"/>
                </a:solidFill>
                <a:latin typeface="Calibri"/>
              </a:rPr>
              <a:t>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35" name="CustomShape 13"/>
          <p:cNvSpPr/>
          <p:nvPr/>
        </p:nvSpPr>
        <p:spPr>
          <a:xfrm>
            <a:off x="4032720" y="3391200"/>
            <a:ext cx="63126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7f6000"/>
                </a:solidFill>
                <a:latin typeface="Calibri"/>
              </a:rPr>
              <a:t>Cruzamento de informações que permite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7f6000"/>
                </a:solidFill>
                <a:latin typeface="Calibri"/>
              </a:rPr>
              <a:t>a validação de gastos em Educação: TCE RS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275040" y="176400"/>
            <a:ext cx="1117944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OS PLANOS DE EDUCAÇÃO NO BRASIL: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Candara"/>
              </a:rPr>
              <a:t>MARCOS HISTÓRICOS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3631680" y="1438920"/>
            <a:ext cx="1163520" cy="1117080"/>
          </a:xfrm>
          <a:prstGeom prst="ellipse">
            <a:avLst/>
          </a:prstGeom>
          <a:solidFill>
            <a:srgbClr val="a2b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3c6a8b"/>
                </a:solidFill>
                <a:latin typeface="Calibri"/>
              </a:rPr>
              <a:t>1945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10656360" y="1438920"/>
            <a:ext cx="1163520" cy="11170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1988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24120" y="3964320"/>
            <a:ext cx="17319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 "/>
                <a:ea typeface="SimSun"/>
              </a:rPr>
              <a:t>Vinculação dos recursos da Educação (Manifesto dos Pioneiros - 1932)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40" name="Line 5"/>
          <p:cNvSpPr/>
          <p:nvPr/>
        </p:nvSpPr>
        <p:spPr>
          <a:xfrm flipH="1">
            <a:off x="938520" y="2536560"/>
            <a:ext cx="12960" cy="1512000"/>
          </a:xfrm>
          <a:prstGeom prst="line">
            <a:avLst/>
          </a:prstGeom>
          <a:ln>
            <a:solidFill>
              <a:srgbClr val="ce4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Line 6"/>
          <p:cNvSpPr/>
          <p:nvPr/>
        </p:nvSpPr>
        <p:spPr>
          <a:xfrm flipH="1" flipV="1">
            <a:off x="2456280" y="3680640"/>
            <a:ext cx="32760" cy="1612800"/>
          </a:xfrm>
          <a:prstGeom prst="line">
            <a:avLst/>
          </a:prstGeom>
          <a:ln>
            <a:solidFill>
              <a:srgbClr val="ef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7"/>
          <p:cNvSpPr/>
          <p:nvPr/>
        </p:nvSpPr>
        <p:spPr>
          <a:xfrm>
            <a:off x="1391040" y="1693440"/>
            <a:ext cx="21124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 "/>
                <a:ea typeface="SimSun"/>
              </a:rPr>
              <a:t>Poder Centralizado. Favorecimento aos grupos apoiadores (religiosos e militares)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43" name="Line 8"/>
          <p:cNvSpPr/>
          <p:nvPr/>
        </p:nvSpPr>
        <p:spPr>
          <a:xfrm>
            <a:off x="1112040" y="2381760"/>
            <a:ext cx="965520" cy="307548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Line 9"/>
          <p:cNvSpPr/>
          <p:nvPr/>
        </p:nvSpPr>
        <p:spPr>
          <a:xfrm flipV="1">
            <a:off x="2994120" y="2392560"/>
            <a:ext cx="807840" cy="335124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10"/>
          <p:cNvSpPr/>
          <p:nvPr/>
        </p:nvSpPr>
        <p:spPr>
          <a:xfrm>
            <a:off x="1907280" y="5293800"/>
            <a:ext cx="1163520" cy="1117080"/>
          </a:xfrm>
          <a:prstGeom prst="ellipse">
            <a:avLst/>
          </a:prstGeom>
          <a:solidFill>
            <a:srgbClr val="ef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1937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46" name="CustomShape 11"/>
          <p:cNvSpPr/>
          <p:nvPr/>
        </p:nvSpPr>
        <p:spPr>
          <a:xfrm>
            <a:off x="3034800" y="3687120"/>
            <a:ext cx="227736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 "/>
                <a:ea typeface="SimSun"/>
              </a:rPr>
              <a:t>Retorno ao ambiente democrático. Tendência intervencionista durou até o retorno de Vargas ao poder (1950-1954)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47" name="Line 12"/>
          <p:cNvSpPr/>
          <p:nvPr/>
        </p:nvSpPr>
        <p:spPr>
          <a:xfrm flipH="1">
            <a:off x="4206600" y="2556360"/>
            <a:ext cx="7200" cy="1098720"/>
          </a:xfrm>
          <a:prstGeom prst="line">
            <a:avLst/>
          </a:prstGeom>
          <a:ln>
            <a:solidFill>
              <a:srgbClr val="467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Line 13"/>
          <p:cNvSpPr/>
          <p:nvPr/>
        </p:nvSpPr>
        <p:spPr>
          <a:xfrm flipH="1" flipV="1">
            <a:off x="4625280" y="2392560"/>
            <a:ext cx="730080" cy="306468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14"/>
          <p:cNvSpPr/>
          <p:nvPr/>
        </p:nvSpPr>
        <p:spPr>
          <a:xfrm>
            <a:off x="4739040" y="1425600"/>
            <a:ext cx="204444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 "/>
                <a:ea typeface="SimSun"/>
              </a:rPr>
              <a:t>Governo de Kubitschek. Programa de Metas: Educação voltada para a atividade econômica. (Manifesto dos Educadores, 1959)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50" name="Line 15"/>
          <p:cNvSpPr/>
          <p:nvPr/>
        </p:nvSpPr>
        <p:spPr>
          <a:xfrm>
            <a:off x="5738760" y="4306680"/>
            <a:ext cx="28080" cy="986760"/>
          </a:xfrm>
          <a:prstGeom prst="line">
            <a:avLst/>
          </a:prstGeom>
          <a:ln>
            <a:solidFill>
              <a:srgbClr val="467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Line 16"/>
          <p:cNvSpPr/>
          <p:nvPr/>
        </p:nvSpPr>
        <p:spPr>
          <a:xfrm flipV="1">
            <a:off x="6094440" y="2086560"/>
            <a:ext cx="1048680" cy="335448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17"/>
          <p:cNvSpPr/>
          <p:nvPr/>
        </p:nvSpPr>
        <p:spPr>
          <a:xfrm>
            <a:off x="6485760" y="3349800"/>
            <a:ext cx="2446200" cy="31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 "/>
                <a:ea typeface="SimSun"/>
              </a:rPr>
              <a:t>As restrições foram naturalizadas. Ênfase em questões organizacionais em detrimento das finalidades educacionais. Projetos de caráter transitórios, ações descentralizadas. Resgate da ideologia do Estado Novo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53" name="Line 18"/>
          <p:cNvSpPr/>
          <p:nvPr/>
        </p:nvSpPr>
        <p:spPr>
          <a:xfrm>
            <a:off x="7691400" y="2444400"/>
            <a:ext cx="40680" cy="920520"/>
          </a:xfrm>
          <a:prstGeom prst="line">
            <a:avLst/>
          </a:prstGeom>
          <a:ln>
            <a:solidFill>
              <a:srgbClr val="ce4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Line 19"/>
          <p:cNvSpPr/>
          <p:nvPr/>
        </p:nvSpPr>
        <p:spPr>
          <a:xfrm flipH="1" flipV="1">
            <a:off x="8194680" y="1904400"/>
            <a:ext cx="1235160" cy="355284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Line 20"/>
          <p:cNvSpPr/>
          <p:nvPr/>
        </p:nvSpPr>
        <p:spPr>
          <a:xfrm flipV="1">
            <a:off x="9588600" y="3275640"/>
            <a:ext cx="0" cy="2017800"/>
          </a:xfrm>
          <a:prstGeom prst="line">
            <a:avLst/>
          </a:prstGeom>
          <a:ln>
            <a:solidFill>
              <a:srgbClr val="ef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Line 21"/>
          <p:cNvSpPr/>
          <p:nvPr/>
        </p:nvSpPr>
        <p:spPr>
          <a:xfrm flipV="1">
            <a:off x="9793440" y="2086560"/>
            <a:ext cx="944640" cy="335448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22"/>
          <p:cNvSpPr/>
          <p:nvPr/>
        </p:nvSpPr>
        <p:spPr>
          <a:xfrm>
            <a:off x="9006480" y="5293800"/>
            <a:ext cx="1163520" cy="1117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806000"/>
                </a:solidFill>
                <a:latin typeface="Calibri"/>
              </a:rPr>
              <a:t>1970-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806000"/>
                </a:solidFill>
                <a:latin typeface="Calibri"/>
              </a:rPr>
              <a:t>1985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58" name="Line 23"/>
          <p:cNvSpPr/>
          <p:nvPr/>
        </p:nvSpPr>
        <p:spPr>
          <a:xfrm flipV="1">
            <a:off x="11228760" y="2086560"/>
            <a:ext cx="5040" cy="11696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24"/>
          <p:cNvSpPr/>
          <p:nvPr/>
        </p:nvSpPr>
        <p:spPr>
          <a:xfrm>
            <a:off x="10272960" y="3275640"/>
            <a:ext cx="1901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 "/>
                <a:ea typeface="SimSun"/>
              </a:rPr>
              <a:t>Constituição Federal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60" name="CustomShape 25"/>
          <p:cNvSpPr/>
          <p:nvPr/>
        </p:nvSpPr>
        <p:spPr>
          <a:xfrm>
            <a:off x="369360" y="1419120"/>
            <a:ext cx="1163520" cy="1117080"/>
          </a:xfrm>
          <a:prstGeom prst="ellipse">
            <a:avLst/>
          </a:prstGeom>
          <a:solidFill>
            <a:srgbClr val="f0c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ce4f66"/>
                </a:solidFill>
                <a:latin typeface="Calibri"/>
              </a:rPr>
              <a:t>1934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61" name="CustomShape 26"/>
          <p:cNvSpPr/>
          <p:nvPr/>
        </p:nvSpPr>
        <p:spPr>
          <a:xfrm>
            <a:off x="5185080" y="5293800"/>
            <a:ext cx="1163520" cy="1117080"/>
          </a:xfrm>
          <a:prstGeom prst="ellipse">
            <a:avLst/>
          </a:prstGeom>
          <a:solidFill>
            <a:srgbClr val="3c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1956-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1961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62" name="CustomShape 27"/>
          <p:cNvSpPr/>
          <p:nvPr/>
        </p:nvSpPr>
        <p:spPr>
          <a:xfrm>
            <a:off x="7121880" y="1438920"/>
            <a:ext cx="1163520" cy="1117080"/>
          </a:xfrm>
          <a:prstGeom prst="ellipse">
            <a:avLst/>
          </a:prstGeom>
          <a:solidFill>
            <a:srgbClr val="ce4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Calibri"/>
              </a:rPr>
              <a:t>1964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63" name="CustomShape 28"/>
          <p:cNvSpPr/>
          <p:nvPr/>
        </p:nvSpPr>
        <p:spPr>
          <a:xfrm>
            <a:off x="8291520" y="1419120"/>
            <a:ext cx="24462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 "/>
                <a:ea typeface="SimSun"/>
              </a:rPr>
              <a:t>Programas Estratégicos. Planos Setoriais Estratégicos I (1971), II (1975 -1979) e III (1980 -1985)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64" name="CustomShape 29"/>
          <p:cNvSpPr/>
          <p:nvPr/>
        </p:nvSpPr>
        <p:spPr>
          <a:xfrm>
            <a:off x="10358280" y="4408560"/>
            <a:ext cx="1730160" cy="772920"/>
          </a:xfrm>
          <a:prstGeom prst="roundRect">
            <a:avLst>
              <a:gd name="adj" fmla="val 16667"/>
            </a:avLst>
          </a:prstGeom>
          <a:solidFill>
            <a:srgbClr val="cf1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ffffff"/>
                </a:solidFill>
                <a:latin typeface="Calibri"/>
              </a:rPr>
              <a:t>1º Plano (2001 – 2011)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65" name="CustomShape 30"/>
          <p:cNvSpPr/>
          <p:nvPr/>
        </p:nvSpPr>
        <p:spPr>
          <a:xfrm>
            <a:off x="10358280" y="5670360"/>
            <a:ext cx="1730160" cy="77292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ffffff"/>
                </a:solidFill>
                <a:latin typeface="Calibri"/>
              </a:rPr>
              <a:t>2º Plano (2014 – 2024)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66" name="Line 31"/>
          <p:cNvSpPr/>
          <p:nvPr/>
        </p:nvSpPr>
        <p:spPr>
          <a:xfrm flipV="1">
            <a:off x="11238120" y="3981240"/>
            <a:ext cx="0" cy="3254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Line 32"/>
          <p:cNvSpPr/>
          <p:nvPr/>
        </p:nvSpPr>
        <p:spPr>
          <a:xfrm flipH="1" flipV="1">
            <a:off x="11209320" y="5255280"/>
            <a:ext cx="14040" cy="38628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356760" y="273960"/>
            <a:ext cx="9099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andara"/>
              </a:rPr>
              <a:t>Atuação dos Tribunais de Contas: TCM RJ</a:t>
            </a:r>
            <a:endParaRPr b="0" lang="pt-BR" sz="3200" spc="-1" strike="noStrike">
              <a:latin typeface="Arial"/>
            </a:endParaRPr>
          </a:p>
        </p:txBody>
      </p:sp>
      <p:grpSp>
        <p:nvGrpSpPr>
          <p:cNvPr id="169" name="Group 2"/>
          <p:cNvGrpSpPr/>
          <p:nvPr/>
        </p:nvGrpSpPr>
        <p:grpSpPr>
          <a:xfrm>
            <a:off x="357120" y="1133280"/>
            <a:ext cx="5364000" cy="1437120"/>
            <a:chOff x="357120" y="1133280"/>
            <a:chExt cx="5364000" cy="1437120"/>
          </a:xfrm>
        </p:grpSpPr>
        <p:sp>
          <p:nvSpPr>
            <p:cNvPr id="170" name="CustomShape 3"/>
            <p:cNvSpPr/>
            <p:nvPr/>
          </p:nvSpPr>
          <p:spPr>
            <a:xfrm rot="10800000">
              <a:off x="357120" y="1194120"/>
              <a:ext cx="5355000" cy="1308960"/>
            </a:xfrm>
            <a:prstGeom prst="homePlate">
              <a:avLst>
                <a:gd name="adj" fmla="val 50000"/>
              </a:avLst>
            </a:prstGeom>
            <a:solidFill>
              <a:srgbClr val="002060"/>
            </a:solidFill>
            <a:ln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1" name="CustomShape 4"/>
            <p:cNvSpPr/>
            <p:nvPr/>
          </p:nvSpPr>
          <p:spPr>
            <a:xfrm>
              <a:off x="490680" y="1133280"/>
              <a:ext cx="5230440" cy="1437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7440" rIns="135000" tIns="72360" bIns="7236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1" lang="pt-BR" sz="2200" spc="-1" strike="noStrike">
                  <a:solidFill>
                    <a:srgbClr val="ffffff"/>
                  </a:solidFill>
                  <a:latin typeface="Calibri"/>
                </a:rPr>
                <a:t>Programa de Visitas às Escolas da Rede Municipal de Ensino</a:t>
              </a:r>
              <a:endParaRPr b="0" lang="pt-BR" sz="2200" spc="-1" strike="noStrike">
                <a:latin typeface="Arial"/>
              </a:endParaRPr>
            </a:p>
          </p:txBody>
        </p:sp>
      </p:grpSp>
      <p:sp>
        <p:nvSpPr>
          <p:cNvPr id="172" name="CustomShape 5"/>
          <p:cNvSpPr/>
          <p:nvPr/>
        </p:nvSpPr>
        <p:spPr>
          <a:xfrm>
            <a:off x="356760" y="762120"/>
            <a:ext cx="5850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3" name="Imagem 1" descr=""/>
          <p:cNvPicPr/>
          <p:nvPr/>
        </p:nvPicPr>
        <p:blipFill>
          <a:blip r:embed="rId1"/>
          <a:stretch/>
        </p:blipFill>
        <p:spPr>
          <a:xfrm>
            <a:off x="6298200" y="2040840"/>
            <a:ext cx="5211720" cy="3957480"/>
          </a:xfrm>
          <a:prstGeom prst="rect">
            <a:avLst/>
          </a:prstGeom>
          <a:ln>
            <a:noFill/>
          </a:ln>
        </p:spPr>
      </p:pic>
      <p:sp>
        <p:nvSpPr>
          <p:cNvPr id="174" name="CustomShape 6"/>
          <p:cNvSpPr/>
          <p:nvPr/>
        </p:nvSpPr>
        <p:spPr>
          <a:xfrm>
            <a:off x="356760" y="2845440"/>
            <a:ext cx="5658120" cy="369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77440" rIns="135000" tIns="72360" bIns="72360" anchor="ctr">
            <a:no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200" spc="-1" strike="noStrike">
                <a:solidFill>
                  <a:srgbClr val="000000"/>
                </a:solidFill>
                <a:latin typeface="Calibri"/>
              </a:rPr>
              <a:t>Verificar as condições gerais das Escolas </a:t>
            </a:r>
            <a:endParaRPr b="0" lang="pt-BR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200" spc="-1" strike="noStrike">
                <a:solidFill>
                  <a:srgbClr val="000000"/>
                </a:solidFill>
                <a:latin typeface="Calibri"/>
              </a:rPr>
              <a:t>Construir indicadores na área de Educação (avaliação da gestão)</a:t>
            </a:r>
            <a:endParaRPr b="0" lang="pt-BR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200" spc="-1" strike="noStrike">
                <a:solidFill>
                  <a:srgbClr val="000000"/>
                </a:solidFill>
                <a:latin typeface="Calibri"/>
              </a:rPr>
              <a:t>Acompanhar a execução de contratos</a:t>
            </a:r>
            <a:endParaRPr b="0" lang="pt-BR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200" spc="-1" strike="noStrike">
                <a:solidFill>
                  <a:srgbClr val="000000"/>
                </a:solidFill>
                <a:latin typeface="Calibri"/>
              </a:rPr>
              <a:t>Possibilitar a solução rápida de problemas emergenciais</a:t>
            </a:r>
            <a:endParaRPr b="0" lang="pt-BR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200" spc="-1" strike="noStrike">
                <a:solidFill>
                  <a:srgbClr val="000000"/>
                </a:solidFill>
                <a:latin typeface="Calibri"/>
              </a:rPr>
              <a:t>Incutir nos alunos consciência de cidadania</a:t>
            </a:r>
            <a:endParaRPr b="0" lang="pt-BR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200" spc="-1" strike="noStrike">
                <a:solidFill>
                  <a:srgbClr val="000000"/>
                </a:solidFill>
                <a:latin typeface="Calibri"/>
              </a:rPr>
              <a:t>Dar à sociedade mais um mecanismo de exercício do controle social</a:t>
            </a: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8013</TotalTime>
  <Application>LibreOffice/6.3.3.2$Windows_X86_64 LibreOffice_project/a64200df03143b798afd1ec74a12ab50359878ed</Application>
  <Words>1530</Words>
  <Paragraphs>221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2018-03-21T16:16:41Z</dcterms:created>
  <dc:creator>Usuário do Windows</dc:creator>
  <dc:description/>
  <dc:language>pt-BR</dc:language>
  <cp:lastModifiedBy>TREINAMENTO</cp:lastModifiedBy>
  <dcterms:modified xsi:type="dcterms:W3CDTF">2019-03-28T11:33:57Z</dcterms:modified>
  <cp:revision>394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27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