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6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10.jpeg" ContentType="image/jpeg"/>
  <Override PartName="/ppt/media/image8.png" ContentType="image/png"/>
  <Override PartName="/ppt/media/image13.jpeg" ContentType="image/jpe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986360" y="1417320"/>
            <a:ext cx="6827040" cy="1068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986360" y="1417320"/>
            <a:ext cx="6827040" cy="1068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986360" y="1417320"/>
            <a:ext cx="6827040" cy="10681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4546080" cy="685764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117440" y="1762200"/>
            <a:ext cx="3362040" cy="5095440"/>
          </a:xfrm>
          <a:custGeom>
            <a:avLst/>
            <a:gdLst/>
            <a:ahLst/>
            <a:rect l="l" t="t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1117440" y="1762200"/>
            <a:ext cx="3362040" cy="5095440"/>
          </a:xfrm>
          <a:custGeom>
            <a:avLst/>
            <a:gdLst/>
            <a:ahLst/>
            <a:rect l="l" t="t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117440" y="1762200"/>
            <a:ext cx="3362040" cy="5095440"/>
          </a:xfrm>
          <a:custGeom>
            <a:avLst/>
            <a:gdLst/>
            <a:ahLst/>
            <a:rect l="l" t="t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986360" y="1417320"/>
            <a:ext cx="6827040" cy="2304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 cap="all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Clique para editar o título mestre</a:t>
            </a:r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368280" y="6429240"/>
            <a:ext cx="2844360" cy="291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BR" sz="1050" spc="-1" strike="noStrike">
                <a:solidFill>
                  <a:srgbClr val="cbd8dd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26/10/18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4991040" y="6429240"/>
            <a:ext cx="5447880" cy="29160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655280" y="6429240"/>
            <a:ext cx="1168200" cy="291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00C0C6B-8699-4969-A48F-DD0FD927DDB5}" type="slidenum">
              <a:rPr b="1" lang="pt-BR" sz="16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29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Clique para editar o formato do texto da estrutura de tópicos</a:t>
            </a:r>
            <a:endParaRPr b="0" lang="en-US" sz="2200" spc="29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2.º nível da estrutura de tópicos</a:t>
            </a:r>
            <a:endParaRPr b="0" lang="en-US" sz="18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3.º nível da estrutura de tópicos</a:t>
            </a:r>
            <a:endParaRPr b="0" lang="en-US" sz="16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4.º nível da estrutura de tópicos</a:t>
            </a:r>
            <a:endParaRPr b="0" lang="en-US" sz="16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5.º nível da estrutura de tópicos</a:t>
            </a:r>
            <a:endParaRPr b="0" lang="en-US" sz="20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6.º nível da estrutura de tópicos</a:t>
            </a:r>
            <a:endParaRPr b="0" lang="en-US" sz="20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7.º nível da estrutura de tópicos</a:t>
            </a:r>
            <a:endParaRPr b="0" lang="en-US" sz="2000" spc="-1" strike="noStrike">
              <a:solidFill>
                <a:srgbClr val="48231e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12600" y="-7920"/>
            <a:ext cx="1221696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5842080" y="-7920"/>
            <a:ext cx="63496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 rot="21477600">
            <a:off x="-31320" y="203040"/>
            <a:ext cx="12211560" cy="64764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e7d5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 rot="21477600">
            <a:off x="-23400" y="276120"/>
            <a:ext cx="12228480" cy="52884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d3481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645f5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26/10/18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3556080" y="6356520"/>
            <a:ext cx="44701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10566360" y="6356520"/>
            <a:ext cx="10155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3D6936EF-DB55-4491-851E-9D4983CACF52}" type="slidenum">
              <a:rPr b="0" lang="pt-BR" sz="1200" spc="-1" strike="noStrike">
                <a:solidFill>
                  <a:srgbClr val="645f5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Clique para editar o formato do texto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2.º nível da estrutura de tópicos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-12600" y="-7920"/>
            <a:ext cx="1221696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5842080" y="-7920"/>
            <a:ext cx="63496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 rot="21477600">
            <a:off x="-31320" y="203040"/>
            <a:ext cx="12211560" cy="64764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8e7d5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 rot="21477600">
            <a:off x="-23400" y="276120"/>
            <a:ext cx="12228480" cy="52884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d3481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609480" y="704880"/>
            <a:ext cx="10972440" cy="1142640"/>
          </a:xfrm>
          <a:prstGeom prst="rect">
            <a:avLst/>
          </a:prstGeom>
        </p:spPr>
        <p:txBody>
          <a:bodyPr lIns="0" rIns="0" bIns="0" anchor="b"/>
          <a:p>
            <a:pPr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título mestre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9480" y="1935000"/>
            <a:ext cx="10972440" cy="43891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Clique para editar o formato do texto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2.º nível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3.º nível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4.º nível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5.º nível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6.º nível da estrutura de tópicos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7.º nível da estrutura de tópicosClique para editar o texto mestre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1" marL="639720" indent="-24588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Segundo nível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2" marL="914400" indent="-245880">
              <a:lnSpc>
                <a:spcPct val="100000"/>
              </a:lnSpc>
              <a:buClr>
                <a:srgbClr val="9b2d1f"/>
              </a:buClr>
              <a:buSzPct val="70000"/>
              <a:buFont typeface="Wingdings 2" charset="2"/>
              <a:buChar char="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Terceiro nível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3" marL="1187280" indent="-209160">
              <a:lnSpc>
                <a:spcPct val="100000"/>
              </a:lnSpc>
              <a:buClr>
                <a:srgbClr val="a28e6a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Quarto nível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lvl="4" marL="1461960" indent="-209160">
              <a:lnSpc>
                <a:spcPct val="100000"/>
              </a:lnSpc>
              <a:buClr>
                <a:srgbClr val="956251"/>
              </a:buClr>
              <a:buSzPct val="65000"/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Quinto nível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645f5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26/10/18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ftr"/>
          </p:nvPr>
        </p:nvSpPr>
        <p:spPr>
          <a:xfrm>
            <a:off x="3556080" y="6356520"/>
            <a:ext cx="4470120" cy="364680"/>
          </a:xfrm>
          <a:prstGeom prst="rect">
            <a:avLst/>
          </a:prstGeom>
        </p:spPr>
        <p:txBody>
          <a:bodyPr lIns="0" rIns="0" tIns="0" bIns="0" anchor="b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9"/>
          <p:cNvSpPr>
            <a:spLocks noGrp="1"/>
          </p:cNvSpPr>
          <p:nvPr>
            <p:ph type="sldNum"/>
          </p:nvPr>
        </p:nvSpPr>
        <p:spPr>
          <a:xfrm>
            <a:off x="10566360" y="6356520"/>
            <a:ext cx="1015560" cy="3646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8AADFC92-96EF-46CA-908F-8D270B02E668}" type="slidenum">
              <a:rPr b="0" lang="pt-BR" sz="1200" spc="-1" strike="noStrike">
                <a:solidFill>
                  <a:srgbClr val="645f5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642200" y="2473560"/>
            <a:ext cx="7877520" cy="188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36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DEPOIMENTO ESPECIAL E SUA RELEVÂNCIA NA ATUAÇÃO DO JUDICIÁRIO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6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</a:t>
            </a:r>
            <a:r>
              <a:rPr b="1" lang="pt-BR" sz="36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Gis</a:t>
            </a:r>
            <a:r>
              <a:rPr b="1" lang="pt-BR" sz="32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laine Carneiro Campos Reis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5529240" y="808920"/>
            <a:ext cx="6825960" cy="11718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LEI 13.431/17 </a:t>
            </a:r>
            <a:endParaRPr b="0" lang="en-US" sz="3600" spc="-1" strike="noStrike">
              <a:solidFill>
                <a:srgbClr val="2e222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405080" y="1922400"/>
            <a:ext cx="8596080" cy="1007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31640" y="1159560"/>
            <a:ext cx="10704960" cy="5357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 algn="just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Art. 7º Escuta especializada é o procedimento de entrevista sobre situação de violência com criança ou adolescente perante órgão da rede de proteção, limitado o relato estritamente ao necessário para o cumprimento de sua finalidade.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 algn="just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Art. 8º Depoimento especial é o procedimento de oitiva de criança ou adolescente vítima ou testemunha de violência perante autoridade policial ou judiciária.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8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                                                     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Lei 13.431/17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181160" y="363600"/>
            <a:ext cx="8596080" cy="103320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Depoimento Especial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712800" y="1652760"/>
            <a:ext cx="8596080" cy="5101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A gravação eterniza o momento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Retira a vítima do banco dos réus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Fidedignidade da fala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Contextualiza o papel dos operadores do Direito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Ponto chave: rapidez na oitiva, observadas as demais provas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8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Cuidados com as mídias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8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CAPACITAÇÃO DA REDE LOCAL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09480" y="1935000"/>
            <a:ext cx="10972440" cy="465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>
              <a:lnSpc>
                <a:spcPct val="10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Capacitar a rede de escuta e a rede de investigação e responsabilização de maneira contínua e interligada, com aperfeiçoamento teórico, troca de informações e fluxos, interação formal e desburocratizada, com escuta multidisciplinar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Somar esforços para a institucionalização das boas práticas e sua disseminação articulada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Espaço Reservado para Conteúdo 3" descr=""/>
          <p:cNvPicPr/>
          <p:nvPr/>
        </p:nvPicPr>
        <p:blipFill>
          <a:blip r:embed="rId1"/>
          <a:stretch/>
        </p:blipFill>
        <p:spPr>
          <a:xfrm>
            <a:off x="3277800" y="212400"/>
            <a:ext cx="4869360" cy="64929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Espaço Reservado para Conteúdo 3" descr=""/>
          <p:cNvPicPr/>
          <p:nvPr/>
        </p:nvPicPr>
        <p:blipFill>
          <a:blip r:embed="rId1"/>
          <a:stretch/>
        </p:blipFill>
        <p:spPr>
          <a:xfrm>
            <a:off x="3066480" y="94680"/>
            <a:ext cx="4998600" cy="666468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Espaço Reservado para Conteúdo 3" descr=""/>
          <p:cNvPicPr/>
          <p:nvPr/>
        </p:nvPicPr>
        <p:blipFill>
          <a:blip r:embed="rId1"/>
          <a:stretch/>
        </p:blipFill>
        <p:spPr>
          <a:xfrm>
            <a:off x="1669320" y="352440"/>
            <a:ext cx="8447400" cy="63356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Referências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609480" y="1864080"/>
            <a:ext cx="10972440" cy="4993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 algn="just">
              <a:lnSpc>
                <a:spcPct val="15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AMARO, Sarita (Org.).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Violência intrafamiliar contra crianças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Lisboa: Chiado, 2016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 algn="just">
              <a:lnSpc>
                <a:spcPct val="15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Familiar Face: Violence in the lives of children and adolescents.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UNICEF, 2017.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 algn="just">
              <a:lnSpc>
                <a:spcPct val="15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MOURA, Solange M.S.Rolim de; ARAÚJO, Maria de Fátima.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 Maternidade na História e a História dos Cuidados Maternos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Psicologia Ciência e Profissão, v.24, n.1, p.44-55, 2004.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5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>
              <a:lnSpc>
                <a:spcPct val="15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09480" y="7048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ctr">
              <a:lnSpc>
                <a:spcPct val="100000"/>
              </a:lnSpc>
            </a:pPr>
            <a:r>
              <a:rPr b="0" lang="en-US" sz="5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Referências</a:t>
            </a:r>
            <a:endParaRPr b="0" lang="en-US" sz="5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09480" y="1935000"/>
            <a:ext cx="10972440" cy="4922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72880" indent="-272520">
              <a:lnSpc>
                <a:spcPct val="10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MINAYO, Maria Cecília de Souza.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Violência contra crianças e adolescentes: questão social, questão de saúde.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Rev. bras. saúde matern. infant., Recife, 1(2):91-102, maio-ago., 2001.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marL="272880" indent="-272520">
              <a:lnSpc>
                <a:spcPct val="100000"/>
              </a:lnSpc>
              <a:buClr>
                <a:srgbClr val="a28e6a"/>
              </a:buClr>
              <a:buSzPct val="95000"/>
              <a:buFont typeface="Wingdings 2" charset="2"/>
              <a:buChar char=""/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Global Peace Index 2018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Vision of Humanity, 2018.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>
              <a:lnSpc>
                <a:spcPct val="100000"/>
              </a:lnSpc>
            </a:pP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642200" y="2473560"/>
            <a:ext cx="7877520" cy="188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pt-BR" sz="60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</a:t>
            </a:r>
            <a:r>
              <a:rPr b="1" lang="pt-BR" sz="6000" spc="117" strike="noStrike">
                <a:solidFill>
                  <a:srgbClr val="48231e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OBRIGADA!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3282480" y="351720"/>
            <a:ext cx="4372200" cy="56617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2918880" y="6119280"/>
            <a:ext cx="57322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Mary Ellen McCormack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63240" y="808920"/>
            <a:ext cx="11547000" cy="682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Meu pai e minha mãe estão mortos. Eu não sei quantos anos eu tenho. Eu não tenho nenhuma lembrança de um tempo em que eu não morava com os Connollys. </a:t>
            </a: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Mamma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tinha o hábito de dar chicotadas e bater-me quase todos os dias. Ela costumava me bater com um chicote, um couro torcido. O chicote sempre deixou uma marca preta e azul no meu corpo. Tenho agora as marcas pretas e azuis na minha cabeça que foram feitas por </a:t>
            </a: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mamma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, e também um corte no lado esquerdo da minha testa que foi feita por uma tesoura. Ela me bateu com a tesoura e cortou-me, não tenho lembrança de ter sido beijada por qualquer um, nunca fui beijada pela </a:t>
            </a:r>
            <a:r>
              <a:rPr b="0" i="1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mamma</a:t>
            </a:r>
            <a:r>
              <a:rPr b="0" lang="pt-B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Eu nunca fui tomada no colo de mamãe e ela nunca me acariciou ou me mimou. Eu nunca me atrevi a falar com alguém, porque eu não gostaria de ser chicoteada. Eu não sei por que eu era chicoteada - "mamma" nunca me disse nada quando ela me chicoteava. Eu não quero voltar a viver com mamãe, porque ela me bate assim. Não me lembro nunca de estar na rua durante a minha vida.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63240" y="1043280"/>
            <a:ext cx="11547000" cy="560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 Maternidade na História e a História dos Cuidados Maternos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 Familiar Face: Violence in the lives of children and adolescents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Violência disciplinar e exposição à violência doméstica durante a primeira infância; violência na escola; mortes violentas de adolescentes; e violência sexual na infância e na adolescência.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09480" y="551160"/>
            <a:ext cx="11007720" cy="627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“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Art. 227. É dever da família, da sociedade e do Estado assegurar à criança, ao adolescente e ao jovem, com absoluta prioridade, o direito à vida, à saúde, à alimentação, à educação, ao lazer, à profissionalização, à cultura, à dignidade, ao respeito, à liberdade e à convivência familiar e comunitária, além de colocá-los a salvo de toda forma de negligência, discriminação, exploração, violência, crueldade e opressão.”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</a:t>
            </a: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(Constituição Federal)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609480" y="551160"/>
            <a:ext cx="11007720" cy="53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Lei 8.069/1990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        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Lei 11.340/2006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                                             </a:t>
            </a:r>
            <a:r>
              <a:rPr b="0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Lei 13.431/2017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441800" y="250920"/>
            <a:ext cx="11007720" cy="280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Visão multidisciplinar e interinstitucional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3403440" y="3082320"/>
            <a:ext cx="4813920" cy="30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644760"/>
            <a:ext cx="11007720" cy="755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“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Art. 4</a:t>
            </a:r>
            <a:r>
              <a:rPr b="0" lang="pt-BR" sz="4000" spc="-1" strike="noStrike" u="sng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o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 Para os efeitos desta Lei, sem prejuízo da tipificação das condutas criminosas, são formas de violência: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IV - violência institucional, entendida como a praticada por instituição pública ou conveniada, inclusive quando gerar revitimização.” 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(Lei 13.431/17</a:t>
            </a: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644760"/>
            <a:ext cx="11230200" cy="822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lang="pt-BR" sz="4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Rede de PROTEÇÃO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saúde, educação, conselho tutelar etc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</a:t>
            </a: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- escuta especializada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Rede de Investigação e Responsabilização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 Polícia, Ministério Público e Judiciário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          </a:t>
            </a:r>
            <a:r>
              <a:rPr b="0" lang="pt-B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- depoimento especial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1468</TotalTime>
  <Application>LibreOffice/5.1.6.2$Linux_X86_64 LibreOffice_project/10m0$Build-2</Application>
  <Words>676</Words>
  <Paragraphs>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2016-08-24T18:51:08Z</dcterms:created>
  <dc:creator>Juíza Rejane Zenir Jungbluth Teixeira Suxberger</dc:creator>
  <dc:description/>
  <dc:language>pt-BR</dc:language>
  <cp:lastModifiedBy>Gislaine C Campos Reis</cp:lastModifiedBy>
  <dcterms:modified xsi:type="dcterms:W3CDTF">2018-10-25T15:44:45Z</dcterms:modified>
  <cp:revision>71</cp:revision>
  <dc:subject/>
  <dc:title>LEI MARIA DA PENHA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