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6"/>
  </p:handoutMasterIdLst>
  <p:sldIdLst>
    <p:sldId id="308" r:id="rId2"/>
    <p:sldId id="326" r:id="rId3"/>
    <p:sldId id="327" r:id="rId4"/>
    <p:sldId id="309" r:id="rId5"/>
    <p:sldId id="304" r:id="rId6"/>
    <p:sldId id="334" r:id="rId7"/>
    <p:sldId id="305" r:id="rId8"/>
    <p:sldId id="306" r:id="rId9"/>
    <p:sldId id="312" r:id="rId10"/>
    <p:sldId id="330" r:id="rId11"/>
    <p:sldId id="331" r:id="rId12"/>
    <p:sldId id="332" r:id="rId13"/>
    <p:sldId id="333" r:id="rId14"/>
    <p:sldId id="335" r:id="rId15"/>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6" autoAdjust="0"/>
    <p:restoredTop sz="94660"/>
  </p:normalViewPr>
  <p:slideViewPr>
    <p:cSldViewPr snapToGrid="0">
      <p:cViewPr>
        <p:scale>
          <a:sx n="83" d="100"/>
          <a:sy n="83" d="100"/>
        </p:scale>
        <p:origin x="-2424" y="-82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pt-BR" dirty="0"/>
          </a:p>
        </p:txBody>
      </p:sp>
      <p:sp>
        <p:nvSpPr>
          <p:cNvPr id="3" name="Espaço Reservado para Data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2269303F-92B1-450C-BE29-F42E4BBD6160}" type="datetimeFigureOut">
              <a:rPr lang="pt-BR" smtClean="0"/>
              <a:pPr/>
              <a:t>20/10/2022</a:t>
            </a:fld>
            <a:endParaRPr lang="pt-BR" dirty="0"/>
          </a:p>
        </p:txBody>
      </p:sp>
      <p:sp>
        <p:nvSpPr>
          <p:cNvPr id="4" name="Espaço Reservado para Rodapé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pt-BR" dirty="0"/>
          </a:p>
        </p:txBody>
      </p:sp>
      <p:sp>
        <p:nvSpPr>
          <p:cNvPr id="5" name="Espaço Reservado para Número de Slide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2139A5D4-4390-4F19-ADC5-B68C7E0E9908}" type="slidenum">
              <a:rPr lang="pt-BR" smtClean="0"/>
              <a:pPr/>
              <a:t>‹nº›</a:t>
            </a:fld>
            <a:endParaRPr lang="pt-BR" dirty="0"/>
          </a:p>
        </p:txBody>
      </p:sp>
    </p:spTree>
    <p:extLst>
      <p:ext uri="{BB962C8B-B14F-4D97-AF65-F5344CB8AC3E}">
        <p14:creationId xmlns:p14="http://schemas.microsoft.com/office/powerpoint/2010/main" val="178653270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042A2272-FBF2-4C8C-94B9-4F376257800E}" type="datetimeFigureOut">
              <a:rPr lang="pt-BR" smtClean="0"/>
              <a:pPr/>
              <a:t>20/10/2022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B721114B-D51C-4101-B3AB-8C1A0F8911EB}" type="slidenum">
              <a:rPr lang="pt-BR" smtClean="0"/>
              <a:pPr/>
              <a:t>‹nº›</a:t>
            </a:fld>
            <a:endParaRPr lang="pt-BR" dirty="0"/>
          </a:p>
        </p:txBody>
      </p:sp>
    </p:spTree>
    <p:extLst>
      <p:ext uri="{BB962C8B-B14F-4D97-AF65-F5344CB8AC3E}">
        <p14:creationId xmlns:p14="http://schemas.microsoft.com/office/powerpoint/2010/main" val="2207770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42A2272-FBF2-4C8C-94B9-4F376257800E}" type="datetimeFigureOut">
              <a:rPr lang="pt-BR" smtClean="0"/>
              <a:pPr/>
              <a:t>20/10/2022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B721114B-D51C-4101-B3AB-8C1A0F8911EB}" type="slidenum">
              <a:rPr lang="pt-BR" smtClean="0"/>
              <a:pPr/>
              <a:t>‹nº›</a:t>
            </a:fld>
            <a:endParaRPr lang="pt-BR" dirty="0"/>
          </a:p>
        </p:txBody>
      </p:sp>
    </p:spTree>
    <p:extLst>
      <p:ext uri="{BB962C8B-B14F-4D97-AF65-F5344CB8AC3E}">
        <p14:creationId xmlns:p14="http://schemas.microsoft.com/office/powerpoint/2010/main" val="2679668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42A2272-FBF2-4C8C-94B9-4F376257800E}" type="datetimeFigureOut">
              <a:rPr lang="pt-BR" smtClean="0"/>
              <a:pPr/>
              <a:t>20/10/2022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B721114B-D51C-4101-B3AB-8C1A0F8911EB}" type="slidenum">
              <a:rPr lang="pt-BR" smtClean="0"/>
              <a:pPr/>
              <a:t>‹nº›</a:t>
            </a:fld>
            <a:endParaRPr lang="pt-BR" dirty="0"/>
          </a:p>
        </p:txBody>
      </p:sp>
    </p:spTree>
    <p:extLst>
      <p:ext uri="{BB962C8B-B14F-4D97-AF65-F5344CB8AC3E}">
        <p14:creationId xmlns:p14="http://schemas.microsoft.com/office/powerpoint/2010/main" val="2832361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042A2272-FBF2-4C8C-94B9-4F376257800E}" type="datetimeFigureOut">
              <a:rPr lang="pt-BR" smtClean="0"/>
              <a:pPr/>
              <a:t>20/10/2022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B721114B-D51C-4101-B3AB-8C1A0F8911EB}" type="slidenum">
              <a:rPr lang="pt-BR" smtClean="0"/>
              <a:pPr/>
              <a:t>‹nº›</a:t>
            </a:fld>
            <a:endParaRPr lang="pt-BR" dirty="0"/>
          </a:p>
        </p:txBody>
      </p:sp>
    </p:spTree>
    <p:extLst>
      <p:ext uri="{BB962C8B-B14F-4D97-AF65-F5344CB8AC3E}">
        <p14:creationId xmlns:p14="http://schemas.microsoft.com/office/powerpoint/2010/main" val="369058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042A2272-FBF2-4C8C-94B9-4F376257800E}" type="datetimeFigureOut">
              <a:rPr lang="pt-BR" smtClean="0"/>
              <a:pPr/>
              <a:t>20/10/2022</a:t>
            </a:fld>
            <a:endParaRPr lang="pt-BR" dirty="0"/>
          </a:p>
        </p:txBody>
      </p:sp>
      <p:sp>
        <p:nvSpPr>
          <p:cNvPr id="5" name="Footer Placeholder 4"/>
          <p:cNvSpPr>
            <a:spLocks noGrp="1"/>
          </p:cNvSpPr>
          <p:nvPr>
            <p:ph type="ftr" sz="quarter" idx="11"/>
          </p:nvPr>
        </p:nvSpPr>
        <p:spPr/>
        <p:txBody>
          <a:bodyPr/>
          <a:lstStyle/>
          <a:p>
            <a:endParaRPr lang="pt-BR" dirty="0"/>
          </a:p>
        </p:txBody>
      </p:sp>
      <p:sp>
        <p:nvSpPr>
          <p:cNvPr id="6" name="Slide Number Placeholder 5"/>
          <p:cNvSpPr>
            <a:spLocks noGrp="1"/>
          </p:cNvSpPr>
          <p:nvPr>
            <p:ph type="sldNum" sz="quarter" idx="12"/>
          </p:nvPr>
        </p:nvSpPr>
        <p:spPr/>
        <p:txBody>
          <a:bodyPr/>
          <a:lstStyle/>
          <a:p>
            <a:fld id="{B721114B-D51C-4101-B3AB-8C1A0F8911EB}" type="slidenum">
              <a:rPr lang="pt-BR" smtClean="0"/>
              <a:pPr/>
              <a:t>‹nº›</a:t>
            </a:fld>
            <a:endParaRPr lang="pt-BR" dirty="0"/>
          </a:p>
        </p:txBody>
      </p:sp>
    </p:spTree>
    <p:extLst>
      <p:ext uri="{BB962C8B-B14F-4D97-AF65-F5344CB8AC3E}">
        <p14:creationId xmlns:p14="http://schemas.microsoft.com/office/powerpoint/2010/main" val="1704808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042A2272-FBF2-4C8C-94B9-4F376257800E}" type="datetimeFigureOut">
              <a:rPr lang="pt-BR" smtClean="0"/>
              <a:pPr/>
              <a:t>20/10/2022</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B721114B-D51C-4101-B3AB-8C1A0F8911EB}" type="slidenum">
              <a:rPr lang="pt-BR" smtClean="0"/>
              <a:pPr/>
              <a:t>‹nº›</a:t>
            </a:fld>
            <a:endParaRPr lang="pt-BR" dirty="0"/>
          </a:p>
        </p:txBody>
      </p:sp>
    </p:spTree>
    <p:extLst>
      <p:ext uri="{BB962C8B-B14F-4D97-AF65-F5344CB8AC3E}">
        <p14:creationId xmlns:p14="http://schemas.microsoft.com/office/powerpoint/2010/main" val="2836476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629842" y="2505075"/>
            <a:ext cx="3868340"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4629150" y="2505075"/>
            <a:ext cx="3887391"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042A2272-FBF2-4C8C-94B9-4F376257800E}" type="datetimeFigureOut">
              <a:rPr lang="pt-BR" smtClean="0"/>
              <a:pPr/>
              <a:t>20/10/2022</a:t>
            </a:fld>
            <a:endParaRPr lang="pt-BR" dirty="0"/>
          </a:p>
        </p:txBody>
      </p:sp>
      <p:sp>
        <p:nvSpPr>
          <p:cNvPr id="8" name="Footer Placeholder 7"/>
          <p:cNvSpPr>
            <a:spLocks noGrp="1"/>
          </p:cNvSpPr>
          <p:nvPr>
            <p:ph type="ftr" sz="quarter" idx="11"/>
          </p:nvPr>
        </p:nvSpPr>
        <p:spPr/>
        <p:txBody>
          <a:bodyPr/>
          <a:lstStyle/>
          <a:p>
            <a:endParaRPr lang="pt-BR" dirty="0"/>
          </a:p>
        </p:txBody>
      </p:sp>
      <p:sp>
        <p:nvSpPr>
          <p:cNvPr id="9" name="Slide Number Placeholder 8"/>
          <p:cNvSpPr>
            <a:spLocks noGrp="1"/>
          </p:cNvSpPr>
          <p:nvPr>
            <p:ph type="sldNum" sz="quarter" idx="12"/>
          </p:nvPr>
        </p:nvSpPr>
        <p:spPr/>
        <p:txBody>
          <a:bodyPr/>
          <a:lstStyle/>
          <a:p>
            <a:fld id="{B721114B-D51C-4101-B3AB-8C1A0F8911EB}" type="slidenum">
              <a:rPr lang="pt-BR" smtClean="0"/>
              <a:pPr/>
              <a:t>‹nº›</a:t>
            </a:fld>
            <a:endParaRPr lang="pt-BR" dirty="0"/>
          </a:p>
        </p:txBody>
      </p:sp>
    </p:spTree>
    <p:extLst>
      <p:ext uri="{BB962C8B-B14F-4D97-AF65-F5344CB8AC3E}">
        <p14:creationId xmlns:p14="http://schemas.microsoft.com/office/powerpoint/2010/main" val="2653682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042A2272-FBF2-4C8C-94B9-4F376257800E}" type="datetimeFigureOut">
              <a:rPr lang="pt-BR" smtClean="0"/>
              <a:pPr/>
              <a:t>20/10/2022</a:t>
            </a:fld>
            <a:endParaRPr lang="pt-BR" dirty="0"/>
          </a:p>
        </p:txBody>
      </p:sp>
      <p:sp>
        <p:nvSpPr>
          <p:cNvPr id="4" name="Footer Placeholder 3"/>
          <p:cNvSpPr>
            <a:spLocks noGrp="1"/>
          </p:cNvSpPr>
          <p:nvPr>
            <p:ph type="ftr" sz="quarter" idx="11"/>
          </p:nvPr>
        </p:nvSpPr>
        <p:spPr/>
        <p:txBody>
          <a:bodyPr/>
          <a:lstStyle/>
          <a:p>
            <a:endParaRPr lang="pt-BR" dirty="0"/>
          </a:p>
        </p:txBody>
      </p:sp>
      <p:sp>
        <p:nvSpPr>
          <p:cNvPr id="5" name="Slide Number Placeholder 4"/>
          <p:cNvSpPr>
            <a:spLocks noGrp="1"/>
          </p:cNvSpPr>
          <p:nvPr>
            <p:ph type="sldNum" sz="quarter" idx="12"/>
          </p:nvPr>
        </p:nvSpPr>
        <p:spPr/>
        <p:txBody>
          <a:bodyPr/>
          <a:lstStyle/>
          <a:p>
            <a:fld id="{B721114B-D51C-4101-B3AB-8C1A0F8911EB}" type="slidenum">
              <a:rPr lang="pt-BR" smtClean="0"/>
              <a:pPr/>
              <a:t>‹nº›</a:t>
            </a:fld>
            <a:endParaRPr lang="pt-BR" dirty="0"/>
          </a:p>
        </p:txBody>
      </p:sp>
    </p:spTree>
    <p:extLst>
      <p:ext uri="{BB962C8B-B14F-4D97-AF65-F5344CB8AC3E}">
        <p14:creationId xmlns:p14="http://schemas.microsoft.com/office/powerpoint/2010/main" val="273927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A2272-FBF2-4C8C-94B9-4F376257800E}" type="datetimeFigureOut">
              <a:rPr lang="pt-BR" smtClean="0"/>
              <a:pPr/>
              <a:t>20/10/2022</a:t>
            </a:fld>
            <a:endParaRPr lang="pt-BR" dirty="0"/>
          </a:p>
        </p:txBody>
      </p:sp>
      <p:sp>
        <p:nvSpPr>
          <p:cNvPr id="3" name="Footer Placeholder 2"/>
          <p:cNvSpPr>
            <a:spLocks noGrp="1"/>
          </p:cNvSpPr>
          <p:nvPr>
            <p:ph type="ftr" sz="quarter" idx="11"/>
          </p:nvPr>
        </p:nvSpPr>
        <p:spPr/>
        <p:txBody>
          <a:bodyPr/>
          <a:lstStyle/>
          <a:p>
            <a:endParaRPr lang="pt-BR" dirty="0"/>
          </a:p>
        </p:txBody>
      </p:sp>
      <p:sp>
        <p:nvSpPr>
          <p:cNvPr id="4" name="Slide Number Placeholder 3"/>
          <p:cNvSpPr>
            <a:spLocks noGrp="1"/>
          </p:cNvSpPr>
          <p:nvPr>
            <p:ph type="sldNum" sz="quarter" idx="12"/>
          </p:nvPr>
        </p:nvSpPr>
        <p:spPr/>
        <p:txBody>
          <a:bodyPr/>
          <a:lstStyle/>
          <a:p>
            <a:fld id="{B721114B-D51C-4101-B3AB-8C1A0F8911EB}" type="slidenum">
              <a:rPr lang="pt-BR" smtClean="0"/>
              <a:pPr/>
              <a:t>‹nº›</a:t>
            </a:fld>
            <a:endParaRPr lang="pt-BR" dirty="0"/>
          </a:p>
        </p:txBody>
      </p:sp>
    </p:spTree>
    <p:extLst>
      <p:ext uri="{BB962C8B-B14F-4D97-AF65-F5344CB8AC3E}">
        <p14:creationId xmlns:p14="http://schemas.microsoft.com/office/powerpoint/2010/main" val="2698345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042A2272-FBF2-4C8C-94B9-4F376257800E}" type="datetimeFigureOut">
              <a:rPr lang="pt-BR" smtClean="0"/>
              <a:pPr/>
              <a:t>20/10/2022</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B721114B-D51C-4101-B3AB-8C1A0F8911EB}" type="slidenum">
              <a:rPr lang="pt-BR" smtClean="0"/>
              <a:pPr/>
              <a:t>‹nº›</a:t>
            </a:fld>
            <a:endParaRPr lang="pt-BR" dirty="0"/>
          </a:p>
        </p:txBody>
      </p:sp>
    </p:spTree>
    <p:extLst>
      <p:ext uri="{BB962C8B-B14F-4D97-AF65-F5344CB8AC3E}">
        <p14:creationId xmlns:p14="http://schemas.microsoft.com/office/powerpoint/2010/main" val="2439543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dirty="0"/>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p:txBody>
          <a:bodyPr/>
          <a:lstStyle/>
          <a:p>
            <a:fld id="{042A2272-FBF2-4C8C-94B9-4F376257800E}" type="datetimeFigureOut">
              <a:rPr lang="pt-BR" smtClean="0"/>
              <a:pPr/>
              <a:t>20/10/2022</a:t>
            </a:fld>
            <a:endParaRPr lang="pt-BR" dirty="0"/>
          </a:p>
        </p:txBody>
      </p:sp>
      <p:sp>
        <p:nvSpPr>
          <p:cNvPr id="6" name="Footer Placeholder 5"/>
          <p:cNvSpPr>
            <a:spLocks noGrp="1"/>
          </p:cNvSpPr>
          <p:nvPr>
            <p:ph type="ftr" sz="quarter" idx="11"/>
          </p:nvPr>
        </p:nvSpPr>
        <p:spPr/>
        <p:txBody>
          <a:bodyPr/>
          <a:lstStyle/>
          <a:p>
            <a:endParaRPr lang="pt-BR" dirty="0"/>
          </a:p>
        </p:txBody>
      </p:sp>
      <p:sp>
        <p:nvSpPr>
          <p:cNvPr id="7" name="Slide Number Placeholder 6"/>
          <p:cNvSpPr>
            <a:spLocks noGrp="1"/>
          </p:cNvSpPr>
          <p:nvPr>
            <p:ph type="sldNum" sz="quarter" idx="12"/>
          </p:nvPr>
        </p:nvSpPr>
        <p:spPr/>
        <p:txBody>
          <a:bodyPr/>
          <a:lstStyle/>
          <a:p>
            <a:fld id="{B721114B-D51C-4101-B3AB-8C1A0F8911EB}" type="slidenum">
              <a:rPr lang="pt-BR" smtClean="0"/>
              <a:pPr/>
              <a:t>‹nº›</a:t>
            </a:fld>
            <a:endParaRPr lang="pt-BR" dirty="0"/>
          </a:p>
        </p:txBody>
      </p:sp>
    </p:spTree>
    <p:extLst>
      <p:ext uri="{BB962C8B-B14F-4D97-AF65-F5344CB8AC3E}">
        <p14:creationId xmlns:p14="http://schemas.microsoft.com/office/powerpoint/2010/main" val="108963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2A2272-FBF2-4C8C-94B9-4F376257800E}" type="datetimeFigureOut">
              <a:rPr lang="pt-BR" smtClean="0"/>
              <a:pPr/>
              <a:t>20/10/2022</a:t>
            </a:fld>
            <a:endParaRPr lang="pt-BR"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1114B-D51C-4101-B3AB-8C1A0F8911EB}" type="slidenum">
              <a:rPr lang="pt-BR" smtClean="0"/>
              <a:pPr/>
              <a:t>‹nº›</a:t>
            </a:fld>
            <a:endParaRPr lang="pt-BR" dirty="0"/>
          </a:p>
        </p:txBody>
      </p:sp>
    </p:spTree>
    <p:extLst>
      <p:ext uri="{BB962C8B-B14F-4D97-AF65-F5344CB8AC3E}">
        <p14:creationId xmlns:p14="http://schemas.microsoft.com/office/powerpoint/2010/main" val="25517074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lnSpcReduction="10000"/>
          </a:bodyPr>
          <a:lstStyle/>
          <a:p>
            <a:pPr marL="0" indent="0" algn="ctr">
              <a:buNone/>
            </a:pPr>
            <a:r>
              <a:rPr lang="pt-BR" sz="3200" dirty="0" smtClean="0"/>
              <a:t>V Ciclo de  Debates: </a:t>
            </a:r>
          </a:p>
          <a:p>
            <a:pPr marL="0" indent="0">
              <a:buNone/>
            </a:pPr>
            <a:endParaRPr lang="pt-BR" sz="3200" dirty="0"/>
          </a:p>
          <a:p>
            <a:pPr marL="0" indent="0" algn="just">
              <a:buNone/>
            </a:pPr>
            <a:r>
              <a:rPr lang="pt-BR" sz="3200" b="1" dirty="0" smtClean="0"/>
              <a:t>Princípios e diretrizes para articulação com as demais instituições rede de proteção da Criança e do Adolescente</a:t>
            </a:r>
          </a:p>
          <a:p>
            <a:pPr marL="0" indent="0" algn="just">
              <a:buNone/>
            </a:pPr>
            <a:endParaRPr lang="pt-BR" sz="3200" dirty="0" smtClean="0"/>
          </a:p>
          <a:p>
            <a:pPr marL="0" indent="0" algn="just">
              <a:buNone/>
            </a:pPr>
            <a:r>
              <a:rPr lang="pt-BR" dirty="0" smtClean="0"/>
              <a:t>Secretário Fábio Vaz</a:t>
            </a:r>
          </a:p>
          <a:p>
            <a:pPr marL="0" indent="0" algn="just">
              <a:buNone/>
            </a:pPr>
            <a:r>
              <a:rPr lang="pt-BR" dirty="0" smtClean="0"/>
              <a:t>Representado pela Superintendente de Educação </a:t>
            </a:r>
            <a:r>
              <a:rPr lang="pt-BR" dirty="0" err="1" smtClean="0"/>
              <a:t>Markes</a:t>
            </a:r>
            <a:r>
              <a:rPr lang="pt-BR" dirty="0" smtClean="0"/>
              <a:t> Cristiana</a:t>
            </a:r>
          </a:p>
          <a:p>
            <a:pPr marL="0" indent="0" algn="just">
              <a:buNone/>
            </a:pPr>
            <a:endParaRPr lang="pt-B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Tela de computador com texto preto sobre fundo branco&#10;&#10;Descrição gerada automaticamente com confiança média">
            <a:extLst>
              <a:ext uri="{FF2B5EF4-FFF2-40B4-BE49-F238E27FC236}">
                <a16:creationId xmlns="" xmlns:a16="http://schemas.microsoft.com/office/drawing/2014/main" id="{C9503F02-D819-621F-D4E7-538766B1D4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37445" cy="6853084"/>
          </a:xfrm>
          <a:prstGeom prst="rect">
            <a:avLst/>
          </a:prstGeom>
        </p:spPr>
      </p:pic>
      <p:sp>
        <p:nvSpPr>
          <p:cNvPr id="2" name="Título 1">
            <a:extLst>
              <a:ext uri="{FF2B5EF4-FFF2-40B4-BE49-F238E27FC236}">
                <a16:creationId xmlns="" xmlns:a16="http://schemas.microsoft.com/office/drawing/2014/main" id="{CD9745B8-3A4C-C8E4-8A49-0A950515F620}"/>
              </a:ext>
            </a:extLst>
          </p:cNvPr>
          <p:cNvSpPr>
            <a:spLocks noGrp="1"/>
          </p:cNvSpPr>
          <p:nvPr>
            <p:ph type="title"/>
          </p:nvPr>
        </p:nvSpPr>
        <p:spPr/>
        <p:txBody>
          <a:bodyPr>
            <a:normAutofit/>
          </a:bodyPr>
          <a:lstStyle/>
          <a:p>
            <a:r>
              <a:rPr lang="pt-BR" b="1" dirty="0" smtClean="0">
                <a:latin typeface="Arial Black" pitchFamily="34" charset="0"/>
              </a:rPr>
              <a:t>EQUIPE MULTIPROFISSIONAL </a:t>
            </a:r>
            <a:endParaRPr lang="pt-BR" b="1" dirty="0">
              <a:latin typeface="Arial Black" pitchFamily="34" charset="0"/>
            </a:endParaRPr>
          </a:p>
        </p:txBody>
      </p:sp>
      <p:sp>
        <p:nvSpPr>
          <p:cNvPr id="3" name="Espaço Reservado para Conteúdo 2">
            <a:extLst>
              <a:ext uri="{FF2B5EF4-FFF2-40B4-BE49-F238E27FC236}">
                <a16:creationId xmlns="" xmlns:a16="http://schemas.microsoft.com/office/drawing/2014/main" id="{70F2857E-9A87-F0E1-A3EB-AC9DED655FDA}"/>
              </a:ext>
            </a:extLst>
          </p:cNvPr>
          <p:cNvSpPr>
            <a:spLocks noGrp="1"/>
          </p:cNvSpPr>
          <p:nvPr>
            <p:ph idx="1"/>
          </p:nvPr>
        </p:nvSpPr>
        <p:spPr/>
        <p:txBody>
          <a:bodyPr>
            <a:normAutofit/>
          </a:bodyPr>
          <a:lstStyle/>
          <a:p>
            <a:pPr indent="0" algn="just">
              <a:buNone/>
            </a:pPr>
            <a:endParaRPr lang="pt-BR" sz="2200" dirty="0" smtClean="0">
              <a:latin typeface="Times New Roman" pitchFamily="18" charset="0"/>
              <a:cs typeface="Times New Roman" pitchFamily="18" charset="0"/>
            </a:endParaRPr>
          </a:p>
          <a:p>
            <a:pPr indent="0" algn="just">
              <a:buNone/>
            </a:pPr>
            <a:r>
              <a:rPr lang="pt-BR" dirty="0" smtClean="0">
                <a:latin typeface="Times New Roman" pitchFamily="18" charset="0"/>
                <a:cs typeface="Times New Roman" pitchFamily="18" charset="0"/>
              </a:rPr>
              <a:t>O Estado do Tocantins por meio da SEDUC, foi um dos primeiros Estados a instituir a inserção de Psicólogos e Assistentes Sociais na educação via medida provisória de nº 07 de 22 de março de 2022, tencionando atender ao previsto na Lei Federal nº 13.935 de 11 de dezembro de 2019</a:t>
            </a:r>
            <a:r>
              <a:rPr lang="pt-BR" sz="2200" dirty="0" smtClean="0">
                <a:latin typeface="Times New Roman" pitchFamily="18" charset="0"/>
                <a:cs typeface="Times New Roman" pitchFamily="18" charset="0"/>
              </a:rPr>
              <a:t>.  </a:t>
            </a:r>
          </a:p>
          <a:p>
            <a:pPr>
              <a:buNone/>
            </a:pPr>
            <a:endParaRPr lang="pt-BR" dirty="0" smtClean="0"/>
          </a:p>
          <a:p>
            <a:pPr indent="0" algn="just">
              <a:buNone/>
            </a:pPr>
            <a:endParaRPr lang="pt-BR" sz="2000" dirty="0" smtClean="0">
              <a:latin typeface="Times New Roman" pitchFamily="18" charset="0"/>
              <a:cs typeface="Times New Roman" pitchFamily="18" charset="0"/>
            </a:endParaRPr>
          </a:p>
          <a:p>
            <a:pPr indent="0" algn="just">
              <a:buNone/>
            </a:pPr>
            <a:endParaRPr lang="pt-BR" sz="2000" dirty="0">
              <a:latin typeface="Times New Roman" pitchFamily="18" charset="0"/>
              <a:cs typeface="Times New Roman" pitchFamily="18" charset="0"/>
            </a:endParaRPr>
          </a:p>
        </p:txBody>
      </p:sp>
    </p:spTree>
    <p:extLst>
      <p:ext uri="{BB962C8B-B14F-4D97-AF65-F5344CB8AC3E}">
        <p14:creationId xmlns:p14="http://schemas.microsoft.com/office/powerpoint/2010/main" val="4005395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0"/>
            <a:ext cx="7886700" cy="1690689"/>
          </a:xfrm>
        </p:spPr>
        <p:txBody>
          <a:bodyPr>
            <a:normAutofit fontScale="90000"/>
          </a:bodyPr>
          <a:lstStyle/>
          <a:p>
            <a:pPr algn="just"/>
            <a:r>
              <a:rPr lang="pt-BR" sz="2200" dirty="0" smtClean="0">
                <a:latin typeface="Times New Roman" pitchFamily="18" charset="0"/>
                <a:cs typeface="Times New Roman" pitchFamily="18" charset="0"/>
              </a:rPr>
              <a:t/>
            </a:r>
            <a:br>
              <a:rPr lang="pt-BR" sz="2200" dirty="0" smtClean="0">
                <a:latin typeface="Times New Roman" pitchFamily="18" charset="0"/>
                <a:cs typeface="Times New Roman" pitchFamily="18" charset="0"/>
              </a:rPr>
            </a:br>
            <a:r>
              <a:rPr lang="pt-BR" sz="2200" b="1" dirty="0" smtClean="0">
                <a:solidFill>
                  <a:schemeClr val="bg1"/>
                </a:solidFill>
                <a:latin typeface="Times New Roman" pitchFamily="18" charset="0"/>
                <a:cs typeface="Times New Roman" pitchFamily="18" charset="0"/>
              </a:rPr>
              <a:t>Enquanto equipe multiprofissional da educação, o trabalho contribui para a garantia da articulação e funcionamento da Rede de proteção e atendimento está sendo desenvolvido por meio dos profissionais com atuação para:</a:t>
            </a:r>
            <a:r>
              <a:rPr lang="pt-BR" dirty="0" smtClean="0">
                <a:latin typeface="Times New Roman" pitchFamily="18" charset="0"/>
                <a:cs typeface="Times New Roman" pitchFamily="18" charset="0"/>
              </a:rPr>
              <a:t/>
            </a:r>
            <a:br>
              <a:rPr lang="pt-BR" dirty="0" smtClean="0">
                <a:latin typeface="Times New Roman" pitchFamily="18" charset="0"/>
                <a:cs typeface="Times New Roman" pitchFamily="18" charset="0"/>
              </a:rPr>
            </a:br>
            <a:endParaRPr lang="pt-BR" dirty="0"/>
          </a:p>
        </p:txBody>
      </p:sp>
      <p:sp>
        <p:nvSpPr>
          <p:cNvPr id="3" name="Espaço Reservado para Conteúdo 2"/>
          <p:cNvSpPr>
            <a:spLocks noGrp="1"/>
          </p:cNvSpPr>
          <p:nvPr>
            <p:ph idx="1"/>
          </p:nvPr>
        </p:nvSpPr>
        <p:spPr/>
        <p:txBody>
          <a:bodyPr>
            <a:normAutofit fontScale="92500" lnSpcReduction="10000"/>
          </a:bodyPr>
          <a:lstStyle/>
          <a:p>
            <a:pPr indent="0" algn="just"/>
            <a:r>
              <a:rPr lang="pt-BR" dirty="0" smtClean="0">
                <a:latin typeface="Times New Roman" pitchFamily="18" charset="0"/>
                <a:cs typeface="Times New Roman" pitchFamily="18" charset="0"/>
              </a:rPr>
              <a:t>Acolhimento; </a:t>
            </a:r>
          </a:p>
          <a:p>
            <a:pPr indent="0" algn="just"/>
            <a:r>
              <a:rPr lang="pt-BR" dirty="0" smtClean="0">
                <a:latin typeface="Times New Roman" pitchFamily="18" charset="0"/>
                <a:cs typeface="Times New Roman" pitchFamily="18" charset="0"/>
              </a:rPr>
              <a:t>Atendimento humanizado;</a:t>
            </a:r>
          </a:p>
          <a:p>
            <a:pPr indent="0" algn="just"/>
            <a:r>
              <a:rPr lang="pt-BR" dirty="0" smtClean="0">
                <a:latin typeface="Times New Roman" pitchFamily="18" charset="0"/>
                <a:cs typeface="Times New Roman" pitchFamily="18" charset="0"/>
              </a:rPr>
              <a:t>Identificação de necessidades;</a:t>
            </a:r>
          </a:p>
          <a:p>
            <a:pPr indent="0" algn="just"/>
            <a:r>
              <a:rPr lang="pt-BR" dirty="0" smtClean="0">
                <a:latin typeface="Times New Roman" pitchFamily="18" charset="0"/>
                <a:cs typeface="Times New Roman" pitchFamily="18" charset="0"/>
              </a:rPr>
              <a:t>Atuação multiprofissional às demandas que surgem e são de competência do campo educacional;</a:t>
            </a:r>
          </a:p>
          <a:p>
            <a:pPr indent="0" algn="just"/>
            <a:r>
              <a:rPr lang="pt-BR" dirty="0" smtClean="0">
                <a:latin typeface="Times New Roman" pitchFamily="18" charset="0"/>
                <a:cs typeface="Times New Roman" pitchFamily="18" charset="0"/>
              </a:rPr>
              <a:t>Articulação e mobilização com a Rede de proteção quando as demandas atinge os limites educacionais; </a:t>
            </a:r>
          </a:p>
          <a:p>
            <a:pPr indent="0" algn="just"/>
            <a:r>
              <a:rPr lang="pt-BR" dirty="0" smtClean="0">
                <a:latin typeface="Times New Roman" pitchFamily="18" charset="0"/>
                <a:cs typeface="Times New Roman" pitchFamily="18" charset="0"/>
              </a:rPr>
              <a:t>Encaminhamentos;</a:t>
            </a:r>
          </a:p>
          <a:p>
            <a:pPr indent="0" algn="just"/>
            <a:r>
              <a:rPr lang="pt-BR" dirty="0" smtClean="0">
                <a:latin typeface="Times New Roman" pitchFamily="18" charset="0"/>
                <a:cs typeface="Times New Roman" pitchFamily="18" charset="0"/>
              </a:rPr>
              <a:t>Procedimentos de devolutivas e monitoramento inerente às demandas recebidas pela Rede;</a:t>
            </a:r>
          </a:p>
          <a:p>
            <a:endParaRPr lang="pt-BR" dirty="0"/>
          </a:p>
        </p:txBody>
      </p:sp>
    </p:spTree>
    <p:extLst>
      <p:ext uri="{BB962C8B-B14F-4D97-AF65-F5344CB8AC3E}">
        <p14:creationId xmlns:p14="http://schemas.microsoft.com/office/powerpoint/2010/main" val="1159277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85000" lnSpcReduction="10000"/>
          </a:bodyPr>
          <a:lstStyle/>
          <a:p>
            <a:pPr indent="0" algn="just"/>
            <a:r>
              <a:rPr lang="pt-BR" dirty="0" smtClean="0">
                <a:latin typeface="Times New Roman" pitchFamily="18" charset="0"/>
                <a:cs typeface="Times New Roman" pitchFamily="18" charset="0"/>
              </a:rPr>
              <a:t>Participação em eventos (reuniões, rodas de conversas, seminários, dentre outros) junto aos Institutos da Rede de atendimento, prevenção, promoção, proteção e responsabilização dentre os quais apontam para o sistema de segurança pública, de garantia de direitos, sistema de justiça, saúde, assistência social, órgãos de controle, dentre outros.</a:t>
            </a:r>
          </a:p>
          <a:p>
            <a:pPr indent="0" algn="just">
              <a:buNone/>
            </a:pPr>
            <a:endParaRPr lang="pt-BR" dirty="0" smtClean="0">
              <a:latin typeface="Times New Roman" pitchFamily="18" charset="0"/>
              <a:cs typeface="Times New Roman" pitchFamily="18" charset="0"/>
            </a:endParaRPr>
          </a:p>
          <a:p>
            <a:pPr indent="0" algn="just">
              <a:buNone/>
            </a:pPr>
            <a:endParaRPr lang="pt-BR" dirty="0" smtClean="0">
              <a:latin typeface="Times New Roman" pitchFamily="18" charset="0"/>
              <a:cs typeface="Times New Roman" pitchFamily="18" charset="0"/>
            </a:endParaRPr>
          </a:p>
          <a:p>
            <a:pPr>
              <a:buNone/>
            </a:pPr>
            <a:r>
              <a:rPr lang="pt-BR" dirty="0" smtClean="0">
                <a:latin typeface="Times New Roman" pitchFamily="18" charset="0"/>
                <a:cs typeface="Times New Roman" pitchFamily="18" charset="0"/>
              </a:rPr>
              <a:t>   Isto posto, as equipes multiprofissionais se inserem no contexto educacional com vistas a trabalhar o protagonismo estudantil, bem como garantir o tripé da seguridade educacional dentre as quais está para, o ACESSO, PERMANÊNCIA E SUCESSO escolar do estudante.</a:t>
            </a:r>
          </a:p>
          <a:p>
            <a:endParaRPr lang="pt-BR" dirty="0"/>
          </a:p>
        </p:txBody>
      </p:sp>
    </p:spTree>
    <p:extLst>
      <p:ext uri="{BB962C8B-B14F-4D97-AF65-F5344CB8AC3E}">
        <p14:creationId xmlns:p14="http://schemas.microsoft.com/office/powerpoint/2010/main" val="3904714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28650" y="1314450"/>
            <a:ext cx="7886700" cy="1234440"/>
          </a:xfrm>
        </p:spPr>
        <p:txBody>
          <a:bodyPr>
            <a:normAutofit/>
          </a:bodyPr>
          <a:lstStyle/>
          <a:p>
            <a:pPr algn="just"/>
            <a:r>
              <a:rPr lang="pt-BR" sz="2000" b="1" dirty="0" smtClean="0">
                <a:latin typeface="Times New Roman" pitchFamily="18" charset="0"/>
                <a:cs typeface="Times New Roman" pitchFamily="18" charset="0"/>
              </a:rPr>
              <a:t>Atualmente as equipes multiprofissionais já estão em participação e articulação junto à:</a:t>
            </a:r>
            <a:endParaRPr lang="pt-BR" sz="2000" dirty="0">
              <a:latin typeface="Times New Roman" pitchFamily="18" charset="0"/>
              <a:cs typeface="Times New Roman" pitchFamily="18" charset="0"/>
            </a:endParaRPr>
          </a:p>
        </p:txBody>
      </p:sp>
      <p:sp>
        <p:nvSpPr>
          <p:cNvPr id="3" name="Espaço Reservado para Conteúdo 2"/>
          <p:cNvSpPr>
            <a:spLocks noGrp="1"/>
          </p:cNvSpPr>
          <p:nvPr>
            <p:ph idx="1"/>
          </p:nvPr>
        </p:nvSpPr>
        <p:spPr>
          <a:xfrm>
            <a:off x="628650" y="2503169"/>
            <a:ext cx="7886700" cy="3673793"/>
          </a:xfrm>
        </p:spPr>
        <p:txBody>
          <a:bodyPr/>
          <a:lstStyle/>
          <a:p>
            <a:pPr>
              <a:buNone/>
            </a:pPr>
            <a:r>
              <a:rPr lang="pt-BR" b="1" dirty="0" smtClean="0"/>
              <a:t> </a:t>
            </a:r>
          </a:p>
          <a:p>
            <a:pPr algn="just">
              <a:buFont typeface="Wingdings" pitchFamily="2" charset="2"/>
              <a:buChar char="ü"/>
            </a:pPr>
            <a:r>
              <a:rPr lang="pt-BR" sz="2000" b="1" dirty="0" smtClean="0">
                <a:latin typeface="Times New Roman" pitchFamily="18" charset="0"/>
                <a:cs typeface="Times New Roman" pitchFamily="18" charset="0"/>
              </a:rPr>
              <a:t>Defensoria Pública / NUDECA : Projetos de qualificação e trabalho em rede. </a:t>
            </a:r>
          </a:p>
          <a:p>
            <a:pPr algn="just">
              <a:buFont typeface="Wingdings" pitchFamily="2" charset="2"/>
              <a:buChar char="ü"/>
            </a:pPr>
            <a:r>
              <a:rPr lang="pt-BR" sz="2000" b="1" dirty="0" smtClean="0">
                <a:latin typeface="Times New Roman" pitchFamily="18" charset="0"/>
                <a:cs typeface="Times New Roman" pitchFamily="18" charset="0"/>
              </a:rPr>
              <a:t>Instituto 18 de maio: Serviço de Escuta Especializada para crianças e adolescentes.  </a:t>
            </a:r>
            <a:r>
              <a:rPr lang="pt-BR" sz="2000" dirty="0" smtClean="0">
                <a:latin typeface="Times New Roman" pitchFamily="18" charset="0"/>
                <a:cs typeface="Times New Roman" pitchFamily="18" charset="0"/>
              </a:rPr>
              <a:t> </a:t>
            </a:r>
            <a:endParaRPr lang="pt-BR" sz="2000" dirty="0">
              <a:latin typeface="Times New Roman" pitchFamily="18" charset="0"/>
              <a:cs typeface="Times New Roman" pitchFamily="18" charset="0"/>
            </a:endParaRPr>
          </a:p>
        </p:txBody>
      </p:sp>
    </p:spTree>
    <p:extLst>
      <p:ext uri="{BB962C8B-B14F-4D97-AF65-F5344CB8AC3E}">
        <p14:creationId xmlns:p14="http://schemas.microsoft.com/office/powerpoint/2010/main" val="2191773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r>
              <a:rPr lang="pt-BR" dirty="0"/>
              <a:t>"A educação é o ponto em que decidimos se amamos o mundo o bastante para assumirmos a responsabilidade por </a:t>
            </a:r>
            <a:r>
              <a:rPr lang="pt-BR" dirty="0" smtClean="0"/>
              <a:t>ele.</a:t>
            </a:r>
            <a:r>
              <a:rPr lang="pt-BR" dirty="0"/>
              <a:t> </a:t>
            </a:r>
            <a:r>
              <a:rPr lang="pt-BR" dirty="0"/>
              <a:t>A</a:t>
            </a:r>
            <a:r>
              <a:rPr lang="pt-BR" dirty="0" smtClean="0"/>
              <a:t> </a:t>
            </a:r>
            <a:r>
              <a:rPr lang="pt-BR" dirty="0"/>
              <a:t>educação é, também, onde decidimos se amamos nossas crianças o bastante para não expulsá-las de nosso mundo e abandoná-las a seus próprios </a:t>
            </a:r>
            <a:r>
              <a:rPr lang="pt-BR" dirty="0" smtClean="0"/>
              <a:t>recursos“</a:t>
            </a:r>
          </a:p>
          <a:p>
            <a:pPr marL="0" indent="0" algn="r">
              <a:buNone/>
            </a:pPr>
            <a:r>
              <a:rPr lang="pt-BR" b="1" dirty="0"/>
              <a:t>Hannah Arendt</a:t>
            </a:r>
          </a:p>
          <a:p>
            <a:endParaRPr lang="pt-BR" dirty="0"/>
          </a:p>
        </p:txBody>
      </p:sp>
    </p:spTree>
    <p:extLst>
      <p:ext uri="{BB962C8B-B14F-4D97-AF65-F5344CB8AC3E}">
        <p14:creationId xmlns:p14="http://schemas.microsoft.com/office/powerpoint/2010/main" val="433666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28650" y="5783579"/>
            <a:ext cx="7886700" cy="393383"/>
          </a:xfrm>
        </p:spPr>
        <p:txBody>
          <a:bodyPr>
            <a:normAutofit fontScale="92500" lnSpcReduction="20000"/>
          </a:bodyPr>
          <a:lstStyle/>
          <a:p>
            <a:r>
              <a:rPr lang="pt-BR" dirty="0" err="1"/>
              <a:t>fonte:https</a:t>
            </a:r>
            <a:r>
              <a:rPr lang="pt-BR" dirty="0"/>
              <a:t>://www.unicef.org/brazil/</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59" t="17656" r="19929" b="12657"/>
          <a:stretch/>
        </p:blipFill>
        <p:spPr bwMode="auto">
          <a:xfrm>
            <a:off x="502920" y="720090"/>
            <a:ext cx="7795260" cy="4949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8627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endParaRPr lang="pt-BR"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319" t="17657" r="15578" b="11249"/>
          <a:stretch/>
        </p:blipFill>
        <p:spPr bwMode="auto">
          <a:xfrm>
            <a:off x="365760" y="411480"/>
            <a:ext cx="8252460" cy="6160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3003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337310"/>
            <a:ext cx="9171092" cy="5652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ítulo 1"/>
          <p:cNvSpPr>
            <a:spLocks noGrp="1"/>
          </p:cNvSpPr>
          <p:nvPr>
            <p:ph type="title"/>
          </p:nvPr>
        </p:nvSpPr>
        <p:spPr>
          <a:xfrm>
            <a:off x="642196" y="11747"/>
            <a:ext cx="7886700" cy="1325563"/>
          </a:xfrm>
        </p:spPr>
        <p:txBody>
          <a:bodyPr/>
          <a:lstStyle/>
          <a:p>
            <a:r>
              <a:rPr lang="pt-BR" b="1" dirty="0" smtClean="0">
                <a:solidFill>
                  <a:srgbClr val="FFFF00"/>
                </a:solidFill>
              </a:rPr>
              <a:t>PROGRAMA EVASÃO ESCOLAR: ‘’NOTA ZERO’’ </a:t>
            </a:r>
            <a:endParaRPr lang="pt-BR" b="1" dirty="0">
              <a:solidFill>
                <a:srgbClr val="FFFF00"/>
              </a:solidFill>
            </a:endParaRPr>
          </a:p>
        </p:txBody>
      </p:sp>
      <p:sp>
        <p:nvSpPr>
          <p:cNvPr id="4" name="Espaço Reservado para Conteúdo 3"/>
          <p:cNvSpPr>
            <a:spLocks noGrp="1"/>
          </p:cNvSpPr>
          <p:nvPr>
            <p:ph idx="1"/>
          </p:nvPr>
        </p:nvSpPr>
        <p:spPr>
          <a:xfrm>
            <a:off x="628650" y="1417321"/>
            <a:ext cx="7886700" cy="5572124"/>
          </a:xfrm>
        </p:spPr>
        <p:txBody>
          <a:bodyPr>
            <a:normAutofit fontScale="85000" lnSpcReduction="20000"/>
          </a:bodyPr>
          <a:lstStyle/>
          <a:p>
            <a:r>
              <a:rPr lang="pt-BR" dirty="0" smtClean="0"/>
              <a:t>O PEENZ – PROGRAMA EVASÃO ESCOLAR: ‘’NOTA ZERO’’  </a:t>
            </a:r>
            <a:br>
              <a:rPr lang="pt-BR" dirty="0" smtClean="0"/>
            </a:br>
            <a:r>
              <a:rPr lang="pt-BR" dirty="0" smtClean="0"/>
              <a:t>É um programa desenvolvido a partir de serviços e competências coletivas que envolvem: </a:t>
            </a:r>
            <a:br>
              <a:rPr lang="pt-BR" dirty="0" smtClean="0"/>
            </a:br>
            <a:r>
              <a:rPr lang="pt-BR" dirty="0" smtClean="0"/>
              <a:t>A Escola, o Conselho Tutelar,  o Ministério Público Estadual e o Poder Judiciário .</a:t>
            </a:r>
            <a:br>
              <a:rPr lang="pt-BR" dirty="0" smtClean="0"/>
            </a:br>
            <a:r>
              <a:rPr lang="pt-BR" dirty="0" smtClean="0"/>
              <a:t>Este serviço é executado em parceria pelos órgãos citados e outros, sempre com o objetivo coletivo maior de:</a:t>
            </a:r>
            <a:br>
              <a:rPr lang="pt-BR" dirty="0" smtClean="0"/>
            </a:br>
            <a:r>
              <a:rPr lang="pt-BR" dirty="0" smtClean="0"/>
              <a:t>	</a:t>
            </a:r>
          </a:p>
          <a:p>
            <a:pPr marL="0" indent="0">
              <a:buNone/>
            </a:pPr>
            <a:r>
              <a:rPr lang="pt-BR" b="1" dirty="0" smtClean="0">
                <a:solidFill>
                  <a:schemeClr val="accent2">
                    <a:lumMod val="75000"/>
                  </a:schemeClr>
                </a:solidFill>
              </a:rPr>
              <a:t>COMBATER A EVASÃO</a:t>
            </a:r>
          </a:p>
          <a:p>
            <a:pPr marL="0" indent="0">
              <a:buNone/>
            </a:pPr>
            <a:r>
              <a:rPr lang="pt-BR" b="1" dirty="0" smtClean="0"/>
              <a:t/>
            </a:r>
            <a:br>
              <a:rPr lang="pt-BR" b="1" dirty="0" smtClean="0"/>
            </a:br>
            <a:r>
              <a:rPr lang="pt-BR" b="1" dirty="0" smtClean="0"/>
              <a:t>			</a:t>
            </a:r>
            <a:r>
              <a:rPr lang="pt-BR" b="1" dirty="0" smtClean="0">
                <a:solidFill>
                  <a:srgbClr val="00B050"/>
                </a:solidFill>
              </a:rPr>
              <a:t>O ABANDONO ESCOLAR</a:t>
            </a:r>
          </a:p>
          <a:p>
            <a:pPr marL="0" indent="0">
              <a:buNone/>
            </a:pPr>
            <a:r>
              <a:rPr lang="pt-BR" b="1" dirty="0" smtClean="0"/>
              <a:t> </a:t>
            </a:r>
            <a:br>
              <a:rPr lang="pt-BR" b="1" dirty="0" smtClean="0"/>
            </a:br>
            <a:r>
              <a:rPr lang="pt-BR" b="1" dirty="0" smtClean="0">
                <a:solidFill>
                  <a:srgbClr val="FF0000"/>
                </a:solidFill>
              </a:rPr>
              <a:t>A DISTORÇÃO IDADE/SÉRIE</a:t>
            </a:r>
            <a:r>
              <a:rPr lang="pt-BR" b="1" dirty="0" smtClean="0"/>
              <a:t/>
            </a:r>
            <a:br>
              <a:rPr lang="pt-BR" b="1" dirty="0" smtClean="0"/>
            </a:br>
            <a:r>
              <a:rPr lang="pt-BR" b="1" dirty="0" smtClean="0"/>
              <a:t>			</a:t>
            </a:r>
          </a:p>
          <a:p>
            <a:pPr marL="0" indent="0">
              <a:buNone/>
            </a:pPr>
            <a:r>
              <a:rPr lang="pt-BR" b="1" dirty="0" smtClean="0"/>
              <a:t>			</a:t>
            </a:r>
            <a:r>
              <a:rPr lang="pt-BR" b="1" dirty="0" smtClean="0">
                <a:solidFill>
                  <a:srgbClr val="0070C0"/>
                </a:solidFill>
              </a:rPr>
              <a:t>A GARANTIA DA PERMANÊNCIA</a:t>
            </a:r>
          </a:p>
          <a:p>
            <a:pPr marL="0" indent="0">
              <a:buNone/>
            </a:pPr>
            <a:r>
              <a:rPr lang="pt-BR" b="1" dirty="0" smtClean="0"/>
              <a:t/>
            </a:r>
            <a:br>
              <a:rPr lang="pt-BR" b="1" dirty="0" smtClean="0"/>
            </a:br>
            <a:r>
              <a:rPr lang="pt-BR" b="1" dirty="0" smtClean="0">
                <a:solidFill>
                  <a:srgbClr val="002060"/>
                </a:solidFill>
              </a:rPr>
              <a:t>AVALIAÇÃO E PROMOÇÃO DO ALUNADO NA ESCOLA PÚBLICA</a:t>
            </a:r>
            <a:endParaRPr lang="pt-BR" b="1" dirty="0">
              <a:solidFill>
                <a:srgbClr val="002060"/>
              </a:solidFill>
            </a:endParaRPr>
          </a:p>
        </p:txBody>
      </p:sp>
    </p:spTree>
    <p:extLst>
      <p:ext uri="{BB962C8B-B14F-4D97-AF65-F5344CB8AC3E}">
        <p14:creationId xmlns:p14="http://schemas.microsoft.com/office/powerpoint/2010/main" val="3173767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m relacionada"/>
          <p:cNvPicPr>
            <a:picLocks noChangeAspect="1" noChangeArrowheads="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4336" r="5267" b="34325"/>
          <a:stretch/>
        </p:blipFill>
        <p:spPr bwMode="auto">
          <a:xfrm>
            <a:off x="0" y="1314450"/>
            <a:ext cx="9144000" cy="554354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40030" y="0"/>
            <a:ext cx="7886700" cy="1325563"/>
          </a:xfrm>
        </p:spPr>
        <p:txBody>
          <a:bodyPr/>
          <a:lstStyle/>
          <a:p>
            <a:pPr algn="ctr"/>
            <a:r>
              <a:rPr lang="pt-BR" b="1" dirty="0">
                <a:solidFill>
                  <a:srgbClr val="FFFF00"/>
                </a:solidFill>
              </a:rPr>
              <a:t>PROGRAMA EVASÃO ESCOLAR: ‘’NOTA ZERO’’ </a:t>
            </a:r>
          </a:p>
        </p:txBody>
      </p:sp>
      <p:sp>
        <p:nvSpPr>
          <p:cNvPr id="4" name="Espaço Reservado para Conteúdo 3"/>
          <p:cNvSpPr>
            <a:spLocks noGrp="1"/>
          </p:cNvSpPr>
          <p:nvPr>
            <p:ph idx="1"/>
          </p:nvPr>
        </p:nvSpPr>
        <p:spPr>
          <a:xfrm>
            <a:off x="188595" y="1314450"/>
            <a:ext cx="8766810" cy="4994909"/>
          </a:xfrm>
        </p:spPr>
        <p:txBody>
          <a:bodyPr>
            <a:noAutofit/>
          </a:bodyPr>
          <a:lstStyle/>
          <a:p>
            <a:pPr marL="0" indent="0" algn="ctr">
              <a:buNone/>
            </a:pPr>
            <a:r>
              <a:rPr lang="pt-BR" sz="2000" b="1" dirty="0"/>
              <a:t>ANDAMENTO DO </a:t>
            </a:r>
            <a:r>
              <a:rPr lang="pt-BR" sz="2000" b="1" dirty="0" smtClean="0"/>
              <a:t>CASO</a:t>
            </a:r>
          </a:p>
          <a:p>
            <a:pPr marL="0" indent="0">
              <a:buNone/>
            </a:pPr>
            <a:r>
              <a:rPr lang="pt-BR" sz="2000" b="1" dirty="0" smtClean="0">
                <a:solidFill>
                  <a:srgbClr val="FF0000"/>
                </a:solidFill>
              </a:rPr>
              <a:t>1. Sem </a:t>
            </a:r>
            <a:r>
              <a:rPr lang="pt-BR" sz="2000" b="1" dirty="0">
                <a:solidFill>
                  <a:srgbClr val="FF0000"/>
                </a:solidFill>
              </a:rPr>
              <a:t>o  retorno do </a:t>
            </a:r>
            <a:r>
              <a:rPr lang="pt-BR" sz="2000" b="1" dirty="0" smtClean="0">
                <a:solidFill>
                  <a:srgbClr val="FF0000"/>
                </a:solidFill>
              </a:rPr>
              <a:t>aluno </a:t>
            </a:r>
            <a:r>
              <a:rPr lang="pt-BR" sz="2000" b="1" dirty="0">
                <a:solidFill>
                  <a:srgbClr val="FF0000"/>
                </a:solidFill>
              </a:rPr>
              <a:t>a escola encaminha a Ficha FICAI ao Conselho Tutelar (CT).</a:t>
            </a:r>
          </a:p>
          <a:p>
            <a:pPr marL="0" indent="0">
              <a:buNone/>
            </a:pPr>
            <a:r>
              <a:rPr lang="pt-BR" sz="2000" b="1" dirty="0" smtClean="0">
                <a:solidFill>
                  <a:schemeClr val="accent1"/>
                </a:solidFill>
              </a:rPr>
              <a:t>2. CT  </a:t>
            </a:r>
            <a:r>
              <a:rPr lang="pt-BR" sz="2000" b="1" dirty="0">
                <a:solidFill>
                  <a:schemeClr val="accent1"/>
                </a:solidFill>
              </a:rPr>
              <a:t>faz visita domiciliar em busca do aluno e dá um retorno à escola.</a:t>
            </a:r>
          </a:p>
          <a:p>
            <a:pPr marL="0" indent="0">
              <a:buNone/>
            </a:pPr>
            <a:r>
              <a:rPr lang="pt-BR" sz="2000" b="1" dirty="0" smtClean="0">
                <a:solidFill>
                  <a:srgbClr val="00B050"/>
                </a:solidFill>
              </a:rPr>
              <a:t>3. Sem </a:t>
            </a:r>
            <a:r>
              <a:rPr lang="pt-BR" sz="2000" b="1" dirty="0">
                <a:solidFill>
                  <a:srgbClr val="00B050"/>
                </a:solidFill>
              </a:rPr>
              <a:t>retorno do </a:t>
            </a:r>
            <a:r>
              <a:rPr lang="pt-BR" sz="2000" b="1" dirty="0" smtClean="0">
                <a:solidFill>
                  <a:srgbClr val="00B050"/>
                </a:solidFill>
              </a:rPr>
              <a:t>aluno </a:t>
            </a:r>
            <a:r>
              <a:rPr lang="pt-BR" sz="2000" b="1" dirty="0">
                <a:solidFill>
                  <a:srgbClr val="00B050"/>
                </a:solidFill>
              </a:rPr>
              <a:t>CT encaminha a Ficha FICAI ao Ministério Público (MP).</a:t>
            </a:r>
          </a:p>
          <a:p>
            <a:pPr marL="0" indent="0">
              <a:buNone/>
            </a:pPr>
            <a:r>
              <a:rPr lang="pt-BR" sz="2000" b="1" dirty="0" smtClean="0">
                <a:solidFill>
                  <a:schemeClr val="accent2">
                    <a:lumMod val="75000"/>
                  </a:schemeClr>
                </a:solidFill>
              </a:rPr>
              <a:t>4. MP </a:t>
            </a:r>
            <a:r>
              <a:rPr lang="pt-BR" sz="2000" b="1" dirty="0">
                <a:solidFill>
                  <a:schemeClr val="accent2">
                    <a:lumMod val="75000"/>
                  </a:schemeClr>
                </a:solidFill>
              </a:rPr>
              <a:t>busca o </a:t>
            </a:r>
            <a:r>
              <a:rPr lang="pt-BR" sz="2000" b="1" dirty="0" smtClean="0">
                <a:solidFill>
                  <a:schemeClr val="accent2">
                    <a:lumMod val="75000"/>
                  </a:schemeClr>
                </a:solidFill>
              </a:rPr>
              <a:t>aluno </a:t>
            </a:r>
            <a:r>
              <a:rPr lang="pt-BR" sz="2000" b="1" dirty="0">
                <a:solidFill>
                  <a:schemeClr val="accent2">
                    <a:lumMod val="75000"/>
                  </a:schemeClr>
                </a:solidFill>
              </a:rPr>
              <a:t>com sucesso: comunica ao CT e devolve ficha FICAI à escola. Sem sucesso: envia ao Poder Judiciário que responsabiliza e notifica a família através de ordem judicial e arquiva a FICAI.</a:t>
            </a:r>
          </a:p>
          <a:p>
            <a:pPr marL="0" indent="0">
              <a:buNone/>
            </a:pPr>
            <a:endParaRPr lang="pt-BR" sz="2400" b="1" dirty="0"/>
          </a:p>
        </p:txBody>
      </p:sp>
    </p:spTree>
    <p:extLst>
      <p:ext uri="{BB962C8B-B14F-4D97-AF65-F5344CB8AC3E}">
        <p14:creationId xmlns:p14="http://schemas.microsoft.com/office/powerpoint/2010/main" val="10941023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565" t="11892" r="33747" b="3262"/>
          <a:stretch/>
        </p:blipFill>
        <p:spPr bwMode="auto">
          <a:xfrm>
            <a:off x="788670" y="1325879"/>
            <a:ext cx="7795260" cy="5139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377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dirty="0" smtClean="0"/>
              <a:t>ESTRATÉGIA BUSCA ATIVA ESCOLAR UNICEF</a:t>
            </a:r>
            <a:endParaRPr lang="pt-BR" sz="3200" dirty="0"/>
          </a:p>
        </p:txBody>
      </p:sp>
      <p:sp>
        <p:nvSpPr>
          <p:cNvPr id="3" name="Espaço Reservado para Conteúdo 2"/>
          <p:cNvSpPr>
            <a:spLocks noGrp="1"/>
          </p:cNvSpPr>
          <p:nvPr>
            <p:ph idx="1"/>
          </p:nvPr>
        </p:nvSpPr>
        <p:spPr/>
        <p:txBody>
          <a:bodyPr>
            <a:normAutofit lnSpcReduction="10000"/>
          </a:bodyPr>
          <a:lstStyle/>
          <a:p>
            <a:pPr algn="just"/>
            <a:r>
              <a:rPr lang="pt-BR" b="1" dirty="0" smtClean="0"/>
              <a:t>A Busca Ativa UNICEF é uma estratégia que visa contribuir para a permanência, o retorno e o sucesso do aluno na escola com as contribuições da rede de proteção, iniciou o trabalho no Estado no ano de 2018 e está em  pleno funcionamento com a adesão da maioria dos municípios do Estado.</a:t>
            </a:r>
            <a:endParaRPr lang="pt-BR" dirty="0" smtClean="0"/>
          </a:p>
          <a:p>
            <a:r>
              <a:rPr lang="pt-BR" b="1" dirty="0" smtClean="0"/>
              <a:t> AÇÕES REALIZADAS :</a:t>
            </a:r>
          </a:p>
          <a:p>
            <a:r>
              <a:rPr lang="pt-BR" b="1" dirty="0" smtClean="0"/>
              <a:t>Elaboração das diretrizes</a:t>
            </a:r>
          </a:p>
          <a:p>
            <a:r>
              <a:rPr lang="pt-BR" b="1" dirty="0" smtClean="0"/>
              <a:t>Elaboração do Plano de Ação do Comitê Gestor da Busca Ativa Escolar</a:t>
            </a:r>
            <a:endParaRPr lang="pt-BR" dirty="0" smtClean="0"/>
          </a:p>
          <a:p>
            <a:endParaRPr lang="pt-B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normAutofit fontScale="85000" lnSpcReduction="20000"/>
          </a:bodyPr>
          <a:lstStyle/>
          <a:p>
            <a:r>
              <a:rPr lang="pt-BR" dirty="0" smtClean="0"/>
              <a:t>Participação em 02 formações online pelo selo UNICEF e instituto PEABIRU.</a:t>
            </a:r>
          </a:p>
          <a:p>
            <a:r>
              <a:rPr lang="pt-BR" dirty="0" smtClean="0"/>
              <a:t>Realização do 1° encontro do comitê Gestor Estadual em março de 2022</a:t>
            </a:r>
          </a:p>
          <a:p>
            <a:r>
              <a:rPr lang="pt-BR" dirty="0" smtClean="0"/>
              <a:t>Articulação de plantões para esclarecimento de dúvidas no funcionamento do programa,</a:t>
            </a:r>
          </a:p>
          <a:p>
            <a:r>
              <a:rPr lang="pt-BR" dirty="0" smtClean="0"/>
              <a:t>Foram realizadas no ano de 2022 oficinas nas </a:t>
            </a:r>
            <a:r>
              <a:rPr lang="pt-BR" dirty="0" err="1" smtClean="0"/>
              <a:t>DREs</a:t>
            </a:r>
            <a:r>
              <a:rPr lang="pt-BR" dirty="0" smtClean="0"/>
              <a:t> para esclarecimento e funcionamento do programa Estratégia UNICEF e Auxílio Brasil conjuntamente.</a:t>
            </a:r>
          </a:p>
          <a:p>
            <a:r>
              <a:rPr lang="pt-BR" dirty="0" smtClean="0"/>
              <a:t>Elaboração da carta conjunta de sensibilização aos prefeitos sensibilizando sobre a importância da adesão do município a estratégia.</a:t>
            </a:r>
          </a:p>
          <a:p>
            <a:r>
              <a:rPr lang="pt-BR" dirty="0" smtClean="0"/>
              <a:t>Visitas técnicas a alguns municípios do Tocantins realizadas pela Coordenadora Estadual da Busca Ativa Escolar UNICEF.</a:t>
            </a:r>
            <a:endParaRPr lang="pt-B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AÇÕES 2022</a:t>
            </a:r>
            <a:endParaRPr lang="pt-BR" dirty="0"/>
          </a:p>
        </p:txBody>
      </p:sp>
      <p:sp>
        <p:nvSpPr>
          <p:cNvPr id="3" name="Espaço Reservado para Conteúdo 2"/>
          <p:cNvSpPr>
            <a:spLocks noGrp="1"/>
          </p:cNvSpPr>
          <p:nvPr>
            <p:ph idx="1"/>
          </p:nvPr>
        </p:nvSpPr>
        <p:spPr/>
        <p:txBody>
          <a:bodyPr>
            <a:normAutofit fontScale="92500" lnSpcReduction="10000"/>
          </a:bodyPr>
          <a:lstStyle/>
          <a:p>
            <a:pPr algn="just"/>
            <a:r>
              <a:rPr lang="pt-BR" dirty="0" smtClean="0">
                <a:latin typeface="Arial" pitchFamily="34" charset="0"/>
                <a:cs typeface="Arial" pitchFamily="34" charset="0"/>
              </a:rPr>
              <a:t>Incentivar órgãos e instâncias do poder público a atuarem de forma integrada na promoção e implementação de políticas sociais.</a:t>
            </a:r>
          </a:p>
          <a:p>
            <a:pPr algn="just"/>
            <a:r>
              <a:rPr lang="pt-BR" dirty="0" smtClean="0">
                <a:latin typeface="Arial" pitchFamily="34" charset="0"/>
                <a:cs typeface="Arial" pitchFamily="34" charset="0"/>
              </a:rPr>
              <a:t>Reforçar o valor da educação junto às famílias e à sociedade em geral;</a:t>
            </a:r>
          </a:p>
          <a:p>
            <a:pPr algn="just"/>
            <a:r>
              <a:rPr lang="pt-BR" dirty="0" smtClean="0">
                <a:latin typeface="Arial" pitchFamily="34" charset="0"/>
                <a:cs typeface="Arial" pitchFamily="34" charset="0"/>
              </a:rPr>
              <a:t>Superar as dificuldades de acesso e permanência reduzindo as desigualdades sociais e emancipando as família atendidas do Programa;</a:t>
            </a:r>
          </a:p>
          <a:p>
            <a:pPr algn="ctr"/>
            <a:r>
              <a:rPr lang="pt-BR" b="1" u="sng" dirty="0" smtClean="0">
                <a:latin typeface="Arial" pitchFamily="34" charset="0"/>
                <a:cs typeface="Arial" pitchFamily="34" charset="0"/>
              </a:rPr>
              <a:t>Ressaltamos que a SEDUC desenvolve o trabalho de Coordenação Estadual do Programa,realizando  atendimento para toda a rede da Educação.</a:t>
            </a:r>
          </a:p>
          <a:p>
            <a:endParaRPr lang="pt-BR" dirty="0"/>
          </a:p>
        </p:txBody>
      </p:sp>
    </p:spTree>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3317</TotalTime>
  <Words>698</Words>
  <Application>Microsoft Office PowerPoint</Application>
  <PresentationFormat>Apresentação na tela (4:3)</PresentationFormat>
  <Paragraphs>58</Paragraphs>
  <Slides>14</Slides>
  <Notes>0</Notes>
  <HiddenSlides>0</HiddenSlides>
  <MMClips>0</MMClips>
  <ScaleCrop>false</ScaleCrop>
  <HeadingPairs>
    <vt:vector size="4" baseType="variant">
      <vt:variant>
        <vt:lpstr>Tema</vt:lpstr>
      </vt:variant>
      <vt:variant>
        <vt:i4>1</vt:i4>
      </vt:variant>
      <vt:variant>
        <vt:lpstr>Títulos de slides</vt:lpstr>
      </vt:variant>
      <vt:variant>
        <vt:i4>14</vt:i4>
      </vt:variant>
    </vt:vector>
  </HeadingPairs>
  <TitlesOfParts>
    <vt:vector size="15" baseType="lpstr">
      <vt:lpstr>Tema do Office</vt:lpstr>
      <vt:lpstr>Apresentação do PowerPoint</vt:lpstr>
      <vt:lpstr>Apresentação do PowerPoint</vt:lpstr>
      <vt:lpstr>Apresentação do PowerPoint</vt:lpstr>
      <vt:lpstr>PROGRAMA EVASÃO ESCOLAR: ‘’NOTA ZERO’’ </vt:lpstr>
      <vt:lpstr>PROGRAMA EVASÃO ESCOLAR: ‘’NOTA ZERO’’ </vt:lpstr>
      <vt:lpstr>Apresentação do PowerPoint</vt:lpstr>
      <vt:lpstr>ESTRATÉGIA BUSCA ATIVA ESCOLAR UNICEF</vt:lpstr>
      <vt:lpstr>Apresentação do PowerPoint</vt:lpstr>
      <vt:lpstr>                 AÇÕES 2022</vt:lpstr>
      <vt:lpstr>EQUIPE MULTIPROFISSIONAL </vt:lpstr>
      <vt:lpstr> Enquanto equipe multiprofissional da educação, o trabalho contribui para a garantia da articulação e funcionamento da Rede de proteção e atendimento está sendo desenvolvido por meio dos profissionais com atuação para: </vt:lpstr>
      <vt:lpstr>Apresentação do PowerPoint</vt:lpstr>
      <vt:lpstr>Atualmente as equipes multiprofissionais já estão em participação e articulação junto à:</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Renato Nogueira</dc:creator>
  <cp:lastModifiedBy>Markes Cristina Oliveira Santos</cp:lastModifiedBy>
  <cp:revision>172</cp:revision>
  <cp:lastPrinted>2019-04-16T17:48:21Z</cp:lastPrinted>
  <dcterms:created xsi:type="dcterms:W3CDTF">2018-08-16T17:44:40Z</dcterms:created>
  <dcterms:modified xsi:type="dcterms:W3CDTF">2022-10-20T12:59:42Z</dcterms:modified>
</cp:coreProperties>
</file>