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21.xml.rels" ContentType="application/vnd.openxmlformats-package.relationships+xml"/>
  <Override PartName="/ppt/slides/_rels/slide20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22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slide22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0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1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83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1071360" cy="5289480"/>
          </a:xfrm>
          <a:custGeom>
            <a:avLst/>
            <a:gdLst/>
            <a:ahLst/>
            <a:rect l="l" t="t" r="r" b="b"/>
            <a:pathLst>
              <a:path w="676" h="3333">
                <a:moveTo>
                  <a:pt x="0" y="3132"/>
                </a:moveTo>
                <a:lnTo>
                  <a:pt x="0" y="3312"/>
                </a:lnTo>
                <a:lnTo>
                  <a:pt x="126" y="3333"/>
                </a:lnTo>
                <a:lnTo>
                  <a:pt x="676" y="0"/>
                </a:lnTo>
                <a:lnTo>
                  <a:pt x="514" y="0"/>
                </a:lnTo>
                <a:lnTo>
                  <a:pt x="0" y="313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0" y="0"/>
            <a:ext cx="757080" cy="4622760"/>
          </a:xfrm>
          <a:custGeom>
            <a:avLst/>
            <a:gdLst/>
            <a:ahLst/>
            <a:rect l="l" t="t" r="r" b="b"/>
            <a:pathLst>
              <a:path w="478" h="2913">
                <a:moveTo>
                  <a:pt x="478" y="0"/>
                </a:moveTo>
                <a:lnTo>
                  <a:pt x="318" y="0"/>
                </a:lnTo>
                <a:lnTo>
                  <a:pt x="0" y="1938"/>
                </a:lnTo>
                <a:lnTo>
                  <a:pt x="0" y="2913"/>
                </a:lnTo>
                <a:lnTo>
                  <a:pt x="478" y="0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0" y="5662440"/>
            <a:ext cx="904680" cy="1193760"/>
          </a:xfrm>
          <a:custGeom>
            <a:avLst/>
            <a:gdLst/>
            <a:ahLst/>
            <a:rect l="l" t="t" r="r" b="b"/>
            <a:pathLst>
              <a:path w="571" h="753">
                <a:moveTo>
                  <a:pt x="0" y="0"/>
                </a:moveTo>
                <a:lnTo>
                  <a:pt x="0" y="12"/>
                </a:lnTo>
                <a:lnTo>
                  <a:pt x="538" y="753"/>
                </a:lnTo>
                <a:lnTo>
                  <a:pt x="571" y="753"/>
                </a:lnTo>
                <a:lnTo>
                  <a:pt x="0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0" y="5295960"/>
            <a:ext cx="1485720" cy="1560240"/>
          </a:xfrm>
          <a:custGeom>
            <a:avLst/>
            <a:gdLst/>
            <a:ahLst/>
            <a:rect l="l" t="t" r="r" b="b"/>
            <a:pathLst>
              <a:path w="937" h="984">
                <a:moveTo>
                  <a:pt x="0" y="0"/>
                </a:moveTo>
                <a:lnTo>
                  <a:pt x="0" y="3"/>
                </a:lnTo>
                <a:lnTo>
                  <a:pt x="901" y="984"/>
                </a:lnTo>
                <a:lnTo>
                  <a:pt x="937" y="984"/>
                </a:lnTo>
                <a:lnTo>
                  <a:pt x="0" y="0"/>
                </a:lnTo>
                <a:close/>
              </a:path>
            </a:pathLst>
          </a:custGeom>
          <a:solidFill>
            <a:srgbClr val="5e0d0e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0" y="5257800"/>
            <a:ext cx="2130120" cy="1598400"/>
          </a:xfrm>
          <a:custGeom>
            <a:avLst/>
            <a:gdLst/>
            <a:ahLst/>
            <a:rect l="l" t="t" r="r" b="b"/>
            <a:pathLst>
              <a:path w="1343" h="1008">
                <a:moveTo>
                  <a:pt x="0" y="24"/>
                </a:moveTo>
                <a:lnTo>
                  <a:pt x="937" y="1008"/>
                </a:lnTo>
                <a:lnTo>
                  <a:pt x="1343" y="1008"/>
                </a:lnTo>
                <a:lnTo>
                  <a:pt x="126" y="21"/>
                </a:lnTo>
                <a:lnTo>
                  <a:pt x="0" y="0"/>
                </a:lnTo>
                <a:lnTo>
                  <a:pt x="0" y="24"/>
                </a:lnTo>
                <a:close/>
              </a:path>
            </a:pathLst>
          </a:custGeom>
          <a:solidFill>
            <a:srgbClr val="8d141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0" y="5357880"/>
            <a:ext cx="1376280" cy="1498320"/>
          </a:xfrm>
          <a:custGeom>
            <a:avLst/>
            <a:gdLst/>
            <a:ahLst/>
            <a:rect l="l" t="t" r="r" b="b"/>
            <a:pathLst>
              <a:path w="868" h="945">
                <a:moveTo>
                  <a:pt x="0" y="192"/>
                </a:moveTo>
                <a:lnTo>
                  <a:pt x="571" y="945"/>
                </a:lnTo>
                <a:lnTo>
                  <a:pt x="868" y="945"/>
                </a:lnTo>
                <a:lnTo>
                  <a:pt x="0" y="0"/>
                </a:lnTo>
                <a:lnTo>
                  <a:pt x="0" y="192"/>
                </a:lnTo>
                <a:close/>
              </a:path>
            </a:pathLst>
          </a:custGeom>
          <a:solidFill>
            <a:srgbClr val="3f3f3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0"/>
            <a:ext cx="1071360" cy="5289480"/>
          </a:xfrm>
          <a:custGeom>
            <a:avLst/>
            <a:gdLst/>
            <a:ahLst/>
            <a:rect l="l" t="t" r="r" b="b"/>
            <a:pathLst>
              <a:path w="676" h="3333">
                <a:moveTo>
                  <a:pt x="0" y="3132"/>
                </a:moveTo>
                <a:lnTo>
                  <a:pt x="0" y="3312"/>
                </a:lnTo>
                <a:lnTo>
                  <a:pt x="126" y="3333"/>
                </a:lnTo>
                <a:lnTo>
                  <a:pt x="676" y="0"/>
                </a:lnTo>
                <a:lnTo>
                  <a:pt x="514" y="0"/>
                </a:lnTo>
                <a:lnTo>
                  <a:pt x="0" y="313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2"/>
          <p:cNvSpPr/>
          <p:nvPr/>
        </p:nvSpPr>
        <p:spPr>
          <a:xfrm>
            <a:off x="0" y="0"/>
            <a:ext cx="757080" cy="4622760"/>
          </a:xfrm>
          <a:custGeom>
            <a:avLst/>
            <a:gdLst/>
            <a:ahLst/>
            <a:rect l="l" t="t" r="r" b="b"/>
            <a:pathLst>
              <a:path w="478" h="2913">
                <a:moveTo>
                  <a:pt x="478" y="0"/>
                </a:moveTo>
                <a:lnTo>
                  <a:pt x="318" y="0"/>
                </a:lnTo>
                <a:lnTo>
                  <a:pt x="0" y="1938"/>
                </a:lnTo>
                <a:lnTo>
                  <a:pt x="0" y="2913"/>
                </a:lnTo>
                <a:lnTo>
                  <a:pt x="478" y="0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3"/>
          <p:cNvSpPr/>
          <p:nvPr/>
        </p:nvSpPr>
        <p:spPr>
          <a:xfrm>
            <a:off x="0" y="5662440"/>
            <a:ext cx="904680" cy="1193760"/>
          </a:xfrm>
          <a:custGeom>
            <a:avLst/>
            <a:gdLst/>
            <a:ahLst/>
            <a:rect l="l" t="t" r="r" b="b"/>
            <a:pathLst>
              <a:path w="571" h="753">
                <a:moveTo>
                  <a:pt x="0" y="0"/>
                </a:moveTo>
                <a:lnTo>
                  <a:pt x="0" y="12"/>
                </a:lnTo>
                <a:lnTo>
                  <a:pt x="538" y="753"/>
                </a:lnTo>
                <a:lnTo>
                  <a:pt x="571" y="753"/>
                </a:lnTo>
                <a:lnTo>
                  <a:pt x="0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4"/>
          <p:cNvSpPr/>
          <p:nvPr/>
        </p:nvSpPr>
        <p:spPr>
          <a:xfrm>
            <a:off x="0" y="5295960"/>
            <a:ext cx="1485720" cy="1560240"/>
          </a:xfrm>
          <a:custGeom>
            <a:avLst/>
            <a:gdLst/>
            <a:ahLst/>
            <a:rect l="l" t="t" r="r" b="b"/>
            <a:pathLst>
              <a:path w="937" h="984">
                <a:moveTo>
                  <a:pt x="0" y="0"/>
                </a:moveTo>
                <a:lnTo>
                  <a:pt x="0" y="3"/>
                </a:lnTo>
                <a:lnTo>
                  <a:pt x="901" y="984"/>
                </a:lnTo>
                <a:lnTo>
                  <a:pt x="937" y="984"/>
                </a:lnTo>
                <a:lnTo>
                  <a:pt x="0" y="0"/>
                </a:lnTo>
                <a:close/>
              </a:path>
            </a:pathLst>
          </a:custGeom>
          <a:solidFill>
            <a:srgbClr val="5e0d0e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5"/>
          <p:cNvSpPr/>
          <p:nvPr/>
        </p:nvSpPr>
        <p:spPr>
          <a:xfrm>
            <a:off x="0" y="5257800"/>
            <a:ext cx="2130120" cy="1598400"/>
          </a:xfrm>
          <a:custGeom>
            <a:avLst/>
            <a:gdLst/>
            <a:ahLst/>
            <a:rect l="l" t="t" r="r" b="b"/>
            <a:pathLst>
              <a:path w="1343" h="1008">
                <a:moveTo>
                  <a:pt x="0" y="24"/>
                </a:moveTo>
                <a:lnTo>
                  <a:pt x="937" y="1008"/>
                </a:lnTo>
                <a:lnTo>
                  <a:pt x="1343" y="1008"/>
                </a:lnTo>
                <a:lnTo>
                  <a:pt x="126" y="21"/>
                </a:lnTo>
                <a:lnTo>
                  <a:pt x="0" y="0"/>
                </a:lnTo>
                <a:lnTo>
                  <a:pt x="0" y="24"/>
                </a:lnTo>
                <a:close/>
              </a:path>
            </a:pathLst>
          </a:custGeom>
          <a:solidFill>
            <a:srgbClr val="8d141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6"/>
          <p:cNvSpPr/>
          <p:nvPr/>
        </p:nvSpPr>
        <p:spPr>
          <a:xfrm>
            <a:off x="0" y="5357880"/>
            <a:ext cx="1376280" cy="1498320"/>
          </a:xfrm>
          <a:custGeom>
            <a:avLst/>
            <a:gdLst/>
            <a:ahLst/>
            <a:rect l="l" t="t" r="r" b="b"/>
            <a:pathLst>
              <a:path w="868" h="945">
                <a:moveTo>
                  <a:pt x="0" y="192"/>
                </a:moveTo>
                <a:lnTo>
                  <a:pt x="571" y="945"/>
                </a:lnTo>
                <a:lnTo>
                  <a:pt x="868" y="945"/>
                </a:lnTo>
                <a:lnTo>
                  <a:pt x="0" y="0"/>
                </a:lnTo>
                <a:lnTo>
                  <a:pt x="0" y="192"/>
                </a:lnTo>
                <a:close/>
              </a:path>
            </a:pathLst>
          </a:custGeom>
          <a:solidFill>
            <a:srgbClr val="3f3f3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PlaceHolder 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982080" y="457200"/>
            <a:ext cx="7702920" cy="197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2"/>
          <p:cNvSpPr/>
          <p:nvPr/>
        </p:nvSpPr>
        <p:spPr>
          <a:xfrm>
            <a:off x="982080" y="2666880"/>
            <a:ext cx="7702920" cy="333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86" name="Google Shape;133;p27" descr=""/>
          <p:cNvPicPr/>
          <p:nvPr/>
        </p:nvPicPr>
        <p:blipFill>
          <a:blip r:embed="rId1"/>
          <a:stretch/>
        </p:blipFill>
        <p:spPr>
          <a:xfrm>
            <a:off x="-572760" y="-385560"/>
            <a:ext cx="10330920" cy="7456320"/>
          </a:xfrm>
          <a:prstGeom prst="rect">
            <a:avLst/>
          </a:prstGeom>
          <a:ln>
            <a:noFill/>
          </a:ln>
        </p:spPr>
      </p:pic>
      <p:sp>
        <p:nvSpPr>
          <p:cNvPr id="87" name="CustomShape 3"/>
          <p:cNvSpPr/>
          <p:nvPr/>
        </p:nvSpPr>
        <p:spPr>
          <a:xfrm>
            <a:off x="-572760" y="3660480"/>
            <a:ext cx="10330920" cy="3410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200" spc="-1" strike="noStrike">
                <a:solidFill>
                  <a:srgbClr val="f8f8f8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Arial Narrow"/>
              </a:rPr>
              <a:t>REUNIÃO AMPLIADA DA REDE DE ATENDIMENTO À POPULAÇÃO INFANTOJUVENIL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200" spc="-1" strike="noStrike">
                <a:solidFill>
                  <a:srgbClr val="f8f8f8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Arial Narrow"/>
              </a:rPr>
              <a:t>REGIÃO ADMINISTRATIVA TOCANTINS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200" spc="-1" strike="noStrike">
                <a:solidFill>
                  <a:srgbClr val="f8f8f8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ESCUTA PROTEGIDA DE CRIANÇAS E ADOLESCENTES VÍTIMAS OU TESTEMUNHAS DE VIOLÊNCIA (LEI n.º 13.431/2017)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200" spc="-1" strike="noStrike">
                <a:solidFill>
                  <a:srgbClr val="f8f8f8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Arial Narrow"/>
              </a:rPr>
              <a:t>Abaetetuba, 14 de novembro de 2019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971640" y="0"/>
            <a:ext cx="7702920" cy="197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ESCUTA ESPECIALIZADA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971640" y="1772640"/>
            <a:ext cx="7702920" cy="487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Consiste no procedimento de entrevista, perante órgão da rede de proteção, sobre a situação de violência com crianças e adolescentes vítimas ou testemunhas de violência, com relato limitado ao estritamente necessário ao cumprimento de sua finalidade (art. 7º).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Tanto a escuta especializada, como o depoimento especial, devem ser realizados de forma multidisciplinar, com auxílio de profissional especializado, em local apropriado e acolhedor, com infraestrutura e espaço físico que assegurem privacidade à criança e ao adolescente (art. 10).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4" dur="indefinite" restart="never" nodeType="tmRoot">
          <p:childTnLst>
            <p:seq>
              <p:cTn id="25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971640" y="-223920"/>
            <a:ext cx="7702920" cy="197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ESCUTA ESPECIALIZADA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971640" y="1433520"/>
            <a:ext cx="7702920" cy="523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3220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Pode ser realizada por qualquer órgão integrante dos serviços de proteção nas áreas da educação,  da saúde, da assistência social, da segurança pública e dos direitos humanos, com o objetivo de assegurar o acompanhamento da vítima/testemunha em suas demandas, na perspectiva de superação das consequências da violação sofrida, inclusive no âmbito familiar.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3220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Deve limitar-se estritamente ao necessário para o cumprimento da finalidade de proteção.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3148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 atendimento protetivo no contexto da Rede de Proteção, possui caráter de acolhimento e acompanhamento, e não necessariamente da confirmação da ocorrência ou não de violência.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6" dur="indefinite" restart="never" nodeType="tmRoot">
          <p:childTnLst>
            <p:seq>
              <p:cTn id="27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971640" y="-208440"/>
            <a:ext cx="7702920" cy="197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ESCUTA ESPECIALIZADA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971640" y="1069920"/>
            <a:ext cx="7702920" cy="523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39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 encaminhamento do caso deve incluir o registro do atendimento realizado, incluindo o relato espontâneo da vítima e informações eventualmente coletadas com os responsáveis ou acompanhante, evitando-se revitimização em decorrência da repetição dos fatos, especialmente no momento da tomada do depoimento especializado.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39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Quando houver sinais evidentes de violência, ameaça à integridade da vítima, risco de destruição de provas, ﬂagrante de violência ou outros indícios que demonstrem a gravidade do caso, deverão ser encaminhadas imediatamente informações também aos órgãos de Segurança Pública ou, na impossibilidade, ao Ministério Público, para adoção de medidas cabíveis de investigação do caso e responsabilização do suposto autor da violência.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8" dur="indefinite" restart="never" nodeType="tmRoot">
          <p:childTnLst>
            <p:seq>
              <p:cTn id="2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971640" y="-208440"/>
            <a:ext cx="7702920" cy="197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DEPOIMENTO ESPECIAL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1094400" y="1484640"/>
            <a:ext cx="7580160" cy="539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 art. 8º da lei definiu como sendo o “procedimento de oitiva de criança ou adolescente em situação de vítima ou testemunha de violência perante autoridade policial ou judiciária”.</a:t>
            </a: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	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A criança ou adolescente deve ser resguardado de qualquer contato, mesmo que visual, com o imputado ou qualquer outra pessoa passível de lhe intimidar, coagir ou constranger (art. 9º).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 art. 11, caput, estabelece que tal depoimento deve ser regido por protocolos previamente definidos, e deve ser realizado, preferencialmente, “uma única vez, em sede de produção antecipada de prova judicial, garantida a ampla defesa do investigado”.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Recomendação33/2010-CNJ- Protocolo de Entrevista Cognitiva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0" dur="indefinite" restart="never" nodeType="tmRoot">
          <p:childTnLst>
            <p:seq>
              <p:cTn id="3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971640" y="-208440"/>
            <a:ext cx="7724160" cy="147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DEPOIMENTO ESPECIAL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1413000" y="786960"/>
            <a:ext cx="7282800" cy="621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Seguirá o rito cautelar de antecipação de prova nos casos de violência sexual ou quando a vítima possuir menos de 7 anos.  (art. 11, § 1º).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É vedada a tomada de novo depoimento especial, exceto quando imprescindível, e mediante a concordância da vítima ou testemunha, ou de seu representante legal (art. 11, §2º).</a:t>
            </a: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	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De acordo com o art. 12, o depoente deve ser esclarecido sobre o procedimento, sendo vedada a leitura de denúncia ou outras peças processuais, e o seu depoimento deve ser transmitido em tempo real para a sala de audiências, mediante sigilo.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2" dur="indefinite" restart="never" nodeType="tmRoot">
          <p:childTnLst>
            <p:seq>
              <p:cTn id="3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971640" y="-208440"/>
            <a:ext cx="7724160" cy="147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DEPOIMENTO ESPECIAL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1413000" y="667800"/>
            <a:ext cx="7282800" cy="621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2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A vítima ou testemunha da violência têm o direito de prestar o seu depoimento diretamente ao magistrado (art. 12, § 1º).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2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Caso a presença do autor da violência na sala de audiências prejudicar o depoimento especial ou colocar o depoente sob risco, isso deve ser comunicado imediatamente ao Juiz, a fim de que seja determinado o afastamento do imputado, com registro em ata (art. 12, §3º).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2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 procedimento do depoimento especial sempre tramitará em segredo de justiça, e deve ser gravado em áudio e vídeo, com retransmissão em tempo real para a sala de audiências.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2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As partes e assistentes técnicos poderão formular perguntas complementares, cuja pertinência será avaliada pelo magistrado.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4" dur="indefinite" restart="never" nodeType="tmRoot">
          <p:childTnLst>
            <p:seq>
              <p:cTn id="35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Table 1"/>
          <p:cNvGraphicFramePr/>
          <p:nvPr/>
        </p:nvGraphicFramePr>
        <p:xfrm>
          <a:off x="755640" y="658080"/>
          <a:ext cx="8063640" cy="4750560"/>
        </p:xfrm>
        <a:graphic>
          <a:graphicData uri="http://schemas.openxmlformats.org/drawingml/2006/table">
            <a:tbl>
              <a:tblPr/>
              <a:tblGrid>
                <a:gridCol w="2160000"/>
                <a:gridCol w="2975400"/>
                <a:gridCol w="2928600"/>
              </a:tblGrid>
              <a:tr h="72612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5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ESCUTA 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5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ESPECIALIZADA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5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DEPOIMENTO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5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ESPECIAL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</a:tr>
              <a:tr h="1006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CONCEITO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Procedimento de entrevista, sempre que identificada situação de violência.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ccc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Procedimento de oitiva estruturada de criança ou adolescente vítima ou testemunha de violência. 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cccc"/>
                    </a:solidFill>
                  </a:tcPr>
                </a:tc>
              </a:tr>
              <a:tr h="14634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FINALIDADE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Colheita de informações necessárias para embasar o encaminhamento pelos órgãos da rede de proteção.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3e7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Colheita de prova, sob o crivo do contraditório, para fins de torná-la apta a ser utilizada como fundamento, ainda que exclusivo, em decisão judicial.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3e7e7"/>
                    </a:solidFill>
                  </a:tcPr>
                </a:tc>
              </a:tr>
              <a:tr h="1006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OBJETO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Fatos e circunstâncias relacionados à situação de violência com criança ou adolescente.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ccc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Fatos relevantes relacionados ao aspecto jurídico probatório do fato criminoso.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cccc"/>
                    </a:solidFill>
                  </a:tcPr>
                </a:tc>
              </a:tr>
              <a:tr h="5490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AUTORIDADE COMPETENTE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Integrantes dos órgãos da rede de proteção.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3e7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rbel"/>
                          <a:ea typeface="Corbel"/>
                        </a:rPr>
                        <a:t>Autoridade policial ou judiciária.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3e7e7"/>
                    </a:solidFill>
                  </a:tcPr>
                </a:tc>
              </a:tr>
            </a:tbl>
          </a:graphicData>
        </a:graphic>
      </p:graphicFrame>
      <p:sp>
        <p:nvSpPr>
          <p:cNvPr id="130" name="CustomShape 2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6" dur="indefinite" restart="never" nodeType="tmRoot">
          <p:childTnLst>
            <p:seq>
              <p:cTn id="37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971640" y="-171360"/>
            <a:ext cx="7558920" cy="187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28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FASE POLICIAL E MEDIDAS DE PROTEÇAO </a:t>
            </a: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1187640" y="692640"/>
            <a:ext cx="7486920" cy="56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8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 art. 21 preconiza que a autoridade policial, a qualquer momento dos procedimentos de investigação, poderá postular a autoridade judicial, as medidas adequadas de proteção à vítima ou testemunha de violência, entre outras: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Que seja evitado o contato direto com o suposto autor da violência.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Que seja determinado o afastamento cautelar do investigado da residência ou local de convivência com a criança ou adolescente.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Que seja decretada a prisão preventiva do investigado no caso de indícios suficientes de ameaça à criança ou adolescente vítima ou testemunha.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Que a vítima e sua família sejam atendidas pelos órgãos socioassistenciais.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Que a criança ou adolescente sejam incluídos no PPCAAM, quando necessário.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Obs:</a:t>
            </a: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A autoridade policial pode representar ao MP para o ajuizamento de ação cautelar de antecipação da prova (art. 21, VI).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	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8" dur="indefinite" restart="never" nodeType="tmRoot">
          <p:childTnLst>
            <p:seq>
              <p:cTn id="3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971640" y="-171360"/>
            <a:ext cx="7558920" cy="187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ATUAÇÃO DO MINISTÉRIO PÚBLICO</a:t>
            </a: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1187640" y="692640"/>
            <a:ext cx="7486920" cy="56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8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No caso de representação da autoridade policial ao MP, postulando a propositura de ação cautelar de antecipação de prova para tomada do depoimento especial de crianças e adolescentes, o Promotor de Justiça poderá: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400" algn="just">
              <a:lnSpc>
                <a:spcPct val="80000"/>
              </a:lnSpc>
              <a:buClr>
                <a:srgbClr val="8d1515"/>
              </a:buClr>
              <a:buFont typeface="Corbel"/>
              <a:buAutoNum type="arabicPeriod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</a:t>
            </a: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Formular diligências complementares, indispensáveis ao ajuizamento da ação cautelar.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400" algn="just">
              <a:lnSpc>
                <a:spcPct val="80000"/>
              </a:lnSpc>
              <a:buClr>
                <a:srgbClr val="8d1515"/>
              </a:buClr>
              <a:buFont typeface="Corbel"/>
              <a:buAutoNum type="arabicPeriod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Ajuizar a ação cautelar perante o juízo criminal, se entender imprescindível a escuta da criança/adolescente para elucidação do fato, como também nas hipóteses obrigatórias do art. 11, §1º, I e II (vítima com menos de 7 anos e casos de violência sexual).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400" algn="just">
              <a:lnSpc>
                <a:spcPct val="80000"/>
              </a:lnSpc>
              <a:buClr>
                <a:srgbClr val="8d1515"/>
              </a:buClr>
              <a:buFont typeface="Corbel"/>
              <a:buAutoNum type="arabicPeriod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</a:t>
            </a: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Se manifestar pela desnecessidade da tomada do depoimento especial da criança/ adolescente, podendo requerer diligências complementares para fins de denúncia ou arquivamento do procedimento policial.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indent="-455400" algn="just">
              <a:lnSpc>
                <a:spcPct val="80000"/>
              </a:lnSpc>
              <a:buClr>
                <a:srgbClr val="8d1515"/>
              </a:buClr>
              <a:buFont typeface="Corbel"/>
              <a:buAutoNum type="arabicPeriod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Oferecer denúncia imediatamente, com a finalização do procedimento policial.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8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8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	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40" dur="indefinite" restart="never" nodeType="tmRoot">
          <p:childTnLst>
            <p:seq>
              <p:cTn id="4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457200" y="273600"/>
            <a:ext cx="8228520" cy="73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90000"/>
              </a:lnSpc>
            </a:pPr>
            <a:r>
              <a:rPr b="0" lang="pt-BR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</a:t>
            </a:r>
            <a:r>
              <a:rPr b="0" lang="pt-BR" sz="2800" spc="-1" strike="noStrike">
                <a:solidFill>
                  <a:srgbClr val="bc1c1c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DECRETO 9.603/2018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887040" y="1269360"/>
            <a:ext cx="7798680" cy="515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marL="228600" indent="-2278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Regulamenta a Lei 13.431/2017.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Apresenta as seguintes finalidades (art.3º): mapeamento das ocorrências, prevenção, interrupção da violência, evitar revitimização, garantir o atendimento e minimização das sequelas e reparação integral dos direitos.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Definição de Violência Institucional e revitimização: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Violência institucional: qualquer ato, comissivo ou omissivo, praticado por agente público que prejudique o atendimento.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Revitimização: prática de procedimentos desnecessários, repetitivos e invasivos que reviva a situação de violência ou outras situações que gerem sofrimento ou exposição de sua imagem.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Destaca a necessidade do trabalho integrado, elaboração de fluxos, compartilhamento de informações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Criação do Comitê de gestão colegiada, preferencialmente no âmbito dos Conselhos de Direitos.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 algn="just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Aborda o atendimento na área de saúde, educação, assistência social, autoridade policial, Conselho Tutelar.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2" dur="indefinite" restart="never" nodeType="tmRoot">
          <p:childTnLst>
            <p:seq>
              <p:cTn id="4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982080" y="1917000"/>
            <a:ext cx="7702920" cy="197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28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ASPECTOS JURÍDICOS DA</a:t>
            </a: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b="1" lang="pt-BR" sz="28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LEI N.º 13.431/2017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6229440" y="635508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1600" spc="-1" strike="noStrike">
                <a:solidFill>
                  <a:srgbClr val="5e0e0e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Arial Narrow"/>
              </a:rPr>
              <a:t>Priscilla T. de A. Costa Moreira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Arial Narrow"/>
              </a:rPr>
              <a:t>Promotora de Justiça / PJ Auxiliar do CAOIJ-MP/PA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8" dur="indefinite" restart="never" nodeType="tmRoot">
          <p:childTnLst>
            <p:seq>
              <p:cTn id="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1351080" y="273600"/>
            <a:ext cx="7334640" cy="137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90000"/>
              </a:lnSpc>
            </a:pPr>
            <a:r>
              <a:rPr b="0" lang="pt-BR" sz="2800" spc="-1" strike="noStrike">
                <a:solidFill>
                  <a:srgbClr val="bc1c1c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DECRETO 9.603/2018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457200" y="273600"/>
            <a:ext cx="8228520" cy="623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A Escuta Especializada será realizada por profissional capacitado.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Criação de Matriz intersetorial de capacitação.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Criação de sistema eletrônico de informações.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4" dur="indefinite" restart="never" nodeType="tmRoot">
          <p:childTnLst>
            <p:seq>
              <p:cTn id="45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457200" y="273600"/>
            <a:ext cx="8228520" cy="88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90000"/>
              </a:lnSpc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</a:t>
            </a:r>
            <a:r>
              <a:rPr b="0" lang="pt-BR" sz="2800" spc="-1" strike="noStrike">
                <a:solidFill>
                  <a:srgbClr val="bc1c1c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PROVIMENTO CONJUNTO NO. 014/2018-</a:t>
            </a:r>
            <a:r>
              <a:rPr b="0" lang="pt-BR" sz="1800" spc="-1" strike="noStrike">
                <a:solidFill>
                  <a:srgbClr val="bc1c1c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
</a:t>
            </a:r>
            <a:r>
              <a:rPr b="0" lang="pt-BR" sz="2800" spc="-1" strike="noStrike">
                <a:solidFill>
                  <a:srgbClr val="bc1c1c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         CJRMB/CJCI-TJPA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832680" y="1037160"/>
            <a:ext cx="7853040" cy="462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Dispõe sobre a adoção de protocolo científico para a colheita de depoimento especial de crianças e adolescentes vítimas ou testemunhas de violência.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Destaques: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O entrevistador deve ser servidor do quadro efetivo do TJ, podendo ser técnico ou analista.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Art. 1º, §6º- o entrevistador comunicará o Juiz, de imediato, caso verifique que a presença, na sala de audiências, do autor da violência, pode prejudicar o depoimento especial ou colocar o depoente em risco.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Art. 2º Os Juízos que não disponham da estrutura necessária para a realização do depoimento especial poderão utilizar a instalada em outras unidades judiciárias, com prévio agendamento.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DejaVu Sans"/>
              </a:rPr>
              <a:t>Art. 40 Em cumprimento à determinação legal, crianças e adolescentes vítimas ou testemunhas de violência não poderão ser mais ouvidos em depoimento tradicional, no ambiente da sala de audiências, para que não venha a ser configurada violência institucional.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6" dur="indefinite" restart="never" nodeType="tmRoot">
          <p:childTnLst>
            <p:seq>
              <p:cTn id="47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2555640" y="3141000"/>
            <a:ext cx="4318560" cy="93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70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Obrigada!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1907640" y="1052640"/>
            <a:ext cx="5769360" cy="1818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600" spc="-1" strike="noStrike">
                <a:solidFill>
                  <a:srgbClr val="5e0e0e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Priscilla T. de A. Costa Moreira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8" dur="indefinite" restart="never" nodeType="tmRoot">
          <p:childTnLst>
            <p:seq>
              <p:cTn id="49" dur="indefinite" nodeType="mainSeq">
                <p:childTnLst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4" dur="500"/>
                                        <p:tgtEl>
                                          <p:spTgt spid="144">
                                            <p:txEl>
                                              <p:p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982080" y="116640"/>
            <a:ext cx="7702920" cy="197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40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Ementa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847800" y="1196640"/>
            <a:ext cx="7970760" cy="507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Estabelece o Sistema de Garantia de Direitos da Criança e do Adolescente Vítima ou Testemunha de Violência e altera a Lei n</a:t>
            </a:r>
            <a:r>
              <a:rPr b="0" lang="pt-BR" sz="2400" spc="-1" strike="noStrike" u="sng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</a:t>
            </a: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 8.069, de 13 de julho de 1990 (Estatuto da Criança e do Adolescente).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1600" spc="-1" strike="noStrike">
                <a:solidFill>
                  <a:srgbClr val="5e0e0e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Arial Narrow"/>
              </a:rPr>
              <a:t>Priscilla T. de A. Costa Moreira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10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Arial Narrow"/>
              </a:rPr>
              <a:t>Promotora de Justiça / PJ Auxiliar do CAOIJ-MP/PA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0" dur="indefinite" restart="never" nodeType="tmRoot">
          <p:childTnLst>
            <p:seq>
              <p:cTn id="1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951480" y="260640"/>
            <a:ext cx="7579080" cy="1150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PRINCIPAIS INOVAÇÕES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951480" y="1115640"/>
            <a:ext cx="7702920" cy="489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Define parâmetros para o atendimento humanizado de crianças e adolescentes vítimas ou testemunhas de violência, tanto pelos órgãos da Rede de Proteção (educação, saúde, assistência social e segurança pública), como no âmbito do Sistema de Justiça.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A nova legislação estendeu a escuta protegida também às crianças e adolescentes “testemunhas” da violência.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</a:t>
            </a: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Seu principal objetivo foi evitar a </a:t>
            </a:r>
            <a:r>
              <a:rPr b="1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revitimização</a:t>
            </a: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que sempre ocorre na realização reiterada e desnecessária, por vários órgãos, de relatos das vítima ou testemunhas, resultando na lembrança dolorosa do fato, além de dificultar a superação do trauma e recuperação da saúde psíquica dos atingidos pela violência.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2" dur="indefinite" restart="never" nodeType="tmRoot">
          <p:childTnLst>
            <p:seq>
              <p:cTn id="1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331640" y="116640"/>
            <a:ext cx="7348320" cy="122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PRINCIPAIS INOVAÇÕES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403640" y="836640"/>
            <a:ext cx="7250760" cy="532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Busca evitar influências externas  ao depoimento da vítima, aprimorando a comprovação do fato criminoso, indispensável à responsabilização criminal do agente.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Fomenta o desenvolvimento de políticas integradas e coordenadas, com a estruturação de centros de referência no atendimento às vítimas ou testemunhas de violência.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Prevê a sua aplicação facultativa para as vítimas e testemunhas de violência com idade entre 18 e 21 anos (art. 3º, parágrafo único).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4" dur="indefinite" restart="never" nodeType="tmRoot">
          <p:childTnLst>
            <p:seq>
              <p:cTn id="15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827640" y="0"/>
            <a:ext cx="7702920" cy="197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TIPOS DE VIOLÊNCIA</a:t>
            </a: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b="1" lang="pt-BR" sz="24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(ART. 4º)</a:t>
            </a: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982080" y="260640"/>
            <a:ext cx="7702920" cy="691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1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Física: </a:t>
            </a: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ofensa à integridade ou saúde corporal que cause sofrimento físico.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1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Psicológica:</a:t>
            </a: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abrange atos de discriminação ou desrespeito mediante ameaça, constrangimento, humilhação, , manipulação, isolamento, agressão verbal, xingamento, ridicularização, indiferença, exploração, </a:t>
            </a:r>
            <a:r>
              <a:rPr b="0" i="1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bullying</a:t>
            </a: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e alienação parental, que prejudique o seu desenvolvimento psíquico ou emocional.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404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A criança ou adolescente que testemunha a prática de crime violento alguém de sua família ou de sua rede de apoio sofre violência psicológica.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6" dur="indefinite" restart="never" nodeType="tmRoot">
          <p:childTnLst>
            <p:seq>
              <p:cTn id="17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827640" y="0"/>
            <a:ext cx="7702920" cy="197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TIPOS DE VIOLÊNCIA</a:t>
            </a: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b="1" lang="pt-BR" sz="24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(ART. 4º)</a:t>
            </a: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982080" y="260640"/>
            <a:ext cx="7702920" cy="691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0916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1" lang="pt-BR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Sexual:</a:t>
            </a:r>
            <a:r>
              <a:rPr b="0" lang="pt-BR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</a:t>
            </a:r>
            <a:r>
              <a:rPr b="0" lang="pt-BR" sz="2300" spc="-1" strike="noStrike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-</a:t>
            </a:r>
            <a:r>
              <a:rPr b="0" lang="pt-BR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Conduta que constranja a vítima a praticar ou presenciar conjunção carnal ou outro ato libidinoso, inclusive exposição do corpo, em foto ou vídeo, por meio eletrônico ou outro.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09160" algn="just">
              <a:lnSpc>
                <a:spcPct val="100000"/>
              </a:lnSpc>
              <a:buClr>
                <a:srgbClr val="8d1515"/>
              </a:buClr>
              <a:buFont typeface="Arial"/>
              <a:buChar char="-"/>
            </a:pPr>
            <a:r>
              <a:rPr b="0" lang="pt-BR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A violência sexual abrange o abuso, a exploração e o tráfico de pessoas para fins sexuais.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0916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1" lang="pt-BR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Institucional:</a:t>
            </a:r>
            <a:r>
              <a:rPr b="0" lang="pt-BR" sz="2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inovação da lei, que pode ser perpetrada  por instituição pública ou conveniada, inclusive quando implicar em  revitimização.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8" dur="indefinite" restart="never" nodeType="tmRoot">
          <p:childTnLst>
            <p:seq>
              <p:cTn id="1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982080" y="-387360"/>
            <a:ext cx="7342920" cy="159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DIREITOS E GARANTIAS</a:t>
            </a: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r>
              <a:rPr b="1" lang="pt-BR" sz="24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(ART. 5º)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982080" y="955440"/>
            <a:ext cx="7702920" cy="516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1924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Prioridade absoluta e respeito à condição peculiar de pessoa em desenvolvimento.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1924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Receber tratamento digno e ter preservada a sua intimidade e condições pessoais.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1924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Receber informação adequada.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1924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Ser ouvido e expressar livremente os seus desejos e opiniões, ou “permanecer em silêncio”.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1924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Assistência jurídica e psicossocial.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1924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Oitiva em horário que lhe for mais adequado e conveniente, sempre que possível.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1924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Segurança e resguardo quanto a qualquer forma de intimidação, ameaça ou violência.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1924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Conhecer e ser assistido por profissionais capacitados.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1924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Confidencialidade das informações prestadas.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0" dur="indefinite" restart="never" nodeType="tmRoot">
          <p:childTnLst>
            <p:seq>
              <p:cTn id="2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982080" y="260640"/>
            <a:ext cx="7342920" cy="943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20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PARÂMETROS PARA ESCUTA DE CRIANÇAS E ADOLESCENTES EM SITUAÇÃO DE VIOLÊNCIA *</a:t>
            </a: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
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982080" y="1124640"/>
            <a:ext cx="7702920" cy="516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800" indent="-29808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Intervenção precoce, mínima e urgente: </a:t>
            </a: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 A atuação das autoridades competentes deve ser efetuada logo que a situação de perigo seja conhecida (art. 100, VI, ECA). Intervenção mínima é aquela que deve ser exercida exclusivamente pelas autoridades e instituições cuja ação seja indispensável à efetiva promoção dos direitos e a proteção da criança e do adolescente (art. 100, VII, ECA). A intervenção urgente implica em prover respostas rápidas às adversidades sofridas pelas crianças e adolescentes.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800" indent="-29808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8d1515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Direito de participação e a ser ouvido: </a:t>
            </a: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Crianças e os adolescentes têm o direito de expressar seus pontos de vista, opiniões e crenças em assuntos que afetam a sua vida. Devem ser ouvidos em qualquer processo judicial e procedimentos administrativos referentes à garantia de seus direitos.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16848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  <a:ea typeface="Corbel"/>
              </a:rPr>
              <a:t>*Fonte: Comissão Intersetorial de Enfrentamento à Violência Sexual contra Crianças e Adolescentes, colegiado vinculado à Secretaria Nacional dos Direitos da Criança e do Adolescente do Ministério dos Direitos Humanos (SNDCA/MDH). Ano 2017.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6264720" y="6381360"/>
            <a:ext cx="2913840" cy="50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2" dur="indefinite" restart="never" nodeType="tmRoot">
          <p:childTnLst>
            <p:seq>
              <p:cTn id="2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Application>LibreOffice/5.1.6.2$Linux_X86_64 LibreOffice_project/10m0$Build-2</Application>
  <Words>2039</Words>
  <Paragraphs>154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LUIZ OTAVIO OLIVEIRA MOREIRA</dc:creator>
  <dc:description/>
  <dc:language>pt-BR</dc:language>
  <cp:lastModifiedBy/>
  <dcterms:modified xsi:type="dcterms:W3CDTF">2021-05-01T00:08:25Z</dcterms:modified>
  <cp:revision>12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23</vt:i4>
  </property>
</Properties>
</file>